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18" r:id="rId5"/>
  </p:sldMasterIdLst>
  <p:notesMasterIdLst>
    <p:notesMasterId r:id="rId32"/>
  </p:notesMasterIdLst>
  <p:handoutMasterIdLst>
    <p:handoutMasterId r:id="rId33"/>
  </p:handoutMasterIdLst>
  <p:sldIdLst>
    <p:sldId id="288" r:id="rId6"/>
    <p:sldId id="257" r:id="rId7"/>
    <p:sldId id="342" r:id="rId8"/>
    <p:sldId id="260" r:id="rId9"/>
    <p:sldId id="323" r:id="rId10"/>
    <p:sldId id="345" r:id="rId11"/>
    <p:sldId id="346" r:id="rId12"/>
    <p:sldId id="347" r:id="rId13"/>
    <p:sldId id="348" r:id="rId14"/>
    <p:sldId id="349" r:id="rId15"/>
    <p:sldId id="350" r:id="rId16"/>
    <p:sldId id="351" r:id="rId17"/>
    <p:sldId id="352" r:id="rId18"/>
    <p:sldId id="360" r:id="rId19"/>
    <p:sldId id="353" r:id="rId20"/>
    <p:sldId id="354" r:id="rId21"/>
    <p:sldId id="355" r:id="rId22"/>
    <p:sldId id="356" r:id="rId23"/>
    <p:sldId id="357" r:id="rId24"/>
    <p:sldId id="358" r:id="rId25"/>
    <p:sldId id="359" r:id="rId26"/>
    <p:sldId id="308" r:id="rId27"/>
    <p:sldId id="361" r:id="rId28"/>
    <p:sldId id="310" r:id="rId29"/>
    <p:sldId id="344" r:id="rId30"/>
    <p:sldId id="289" r:id="rId3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2743A"/>
    <a:srgbClr val="99CCFF"/>
    <a:srgbClr val="F8C37C"/>
    <a:srgbClr val="D39D55"/>
    <a:srgbClr val="D1943B"/>
    <a:srgbClr val="F6AE1E"/>
    <a:srgbClr val="FF0066"/>
    <a:srgbClr val="000000"/>
    <a:srgbClr val="F3AF35"/>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9" autoAdjust="0"/>
    <p:restoredTop sz="91609" autoAdjust="0"/>
  </p:normalViewPr>
  <p:slideViewPr>
    <p:cSldViewPr>
      <p:cViewPr varScale="1">
        <p:scale>
          <a:sx n="106" d="100"/>
          <a:sy n="106" d="100"/>
        </p:scale>
        <p:origin x="-1872" y="-96"/>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www.techdays.ru/videos/2462.html" TargetMode="External"/><Relationship Id="rId2" Type="http://schemas.openxmlformats.org/officeDocument/2006/relationships/hyperlink" Target="http://www.techdays.ru/videos/2460.html" TargetMode="External"/><Relationship Id="rId1" Type="http://schemas.openxmlformats.org/officeDocument/2006/relationships/hyperlink" Target="http://www.techdays.ru/videos/2475.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techdays.ru/videos/2462.html" TargetMode="External"/><Relationship Id="rId2" Type="http://schemas.openxmlformats.org/officeDocument/2006/relationships/hyperlink" Target="http://www.techdays.ru/videos/2460.html" TargetMode="External"/><Relationship Id="rId1" Type="http://schemas.openxmlformats.org/officeDocument/2006/relationships/hyperlink" Target="http://www.techdays.ru/videos/2475.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3B8FE0-2435-4A90-BC79-D7F118261E37}" type="doc">
      <dgm:prSet loTypeId="urn:microsoft.com/office/officeart/2005/8/layout/process2" loCatId="process" qsTypeId="urn:microsoft.com/office/officeart/2005/8/quickstyle/simple1" qsCatId="simple" csTypeId="urn:microsoft.com/office/officeart/2005/8/colors/accent1_2" csCatId="accent1" phldr="1"/>
      <dgm:spPr/>
    </dgm:pt>
    <dgm:pt modelId="{F7C68962-8627-4143-913F-19847AAD55F5}">
      <dgm:prSet phldrT="[Текст]" custT="1"/>
      <dgm:spPr>
        <a:solidFill>
          <a:srgbClr val="FFC000"/>
        </a:solidFill>
      </dgm:spPr>
      <dgm:t>
        <a:bodyPr/>
        <a:lstStyle/>
        <a:p>
          <a:r>
            <a:rPr lang="ru-RU" sz="1800" b="1" dirty="0" smtClean="0"/>
            <a:t>Интеграция </a:t>
          </a:r>
          <a:r>
            <a:rPr lang="en-US" sz="1800" b="1" smtClean="0"/>
            <a:t>Linux </a:t>
          </a:r>
          <a:r>
            <a:rPr lang="ru-RU" sz="1800" b="1" dirty="0" smtClean="0"/>
            <a:t>в </a:t>
          </a:r>
          <a:r>
            <a:rPr lang="en-US" sz="1800" b="1" smtClean="0"/>
            <a:t>AD -</a:t>
          </a:r>
          <a:r>
            <a:rPr lang="ru-RU" sz="1800" b="1" dirty="0" smtClean="0"/>
            <a:t> </a:t>
          </a:r>
          <a:r>
            <a:rPr lang="en-US" sz="1800" b="1" smtClean="0"/>
            <a:t>I</a:t>
          </a:r>
          <a:endParaRPr lang="ru-RU" sz="1800" b="1" dirty="0"/>
        </a:p>
      </dgm:t>
    </dgm:pt>
    <dgm:pt modelId="{A73952B0-8E37-45D6-A63F-6A8E098BF287}" type="parTrans" cxnId="{277A4200-D0DA-4E29-AD8D-A441140279C3}">
      <dgm:prSet/>
      <dgm:spPr/>
      <dgm:t>
        <a:bodyPr/>
        <a:lstStyle/>
        <a:p>
          <a:endParaRPr lang="ru-RU"/>
        </a:p>
      </dgm:t>
    </dgm:pt>
    <dgm:pt modelId="{9753A572-23D9-455D-B129-CECD499E41DE}" type="sibTrans" cxnId="{277A4200-D0DA-4E29-AD8D-A441140279C3}">
      <dgm:prSet custT="1"/>
      <dgm:spPr/>
      <dgm:t>
        <a:bodyPr/>
        <a:lstStyle/>
        <a:p>
          <a:endParaRPr lang="ru-RU" sz="1800" b="1"/>
        </a:p>
      </dgm:t>
    </dgm:pt>
    <dgm:pt modelId="{265117A0-C6C7-4FD6-A43F-6E075DD32180}">
      <dgm:prSet phldrT="[Текст]" custT="1"/>
      <dgm:spPr>
        <a:solidFill>
          <a:schemeClr val="accent1"/>
        </a:solidFill>
      </dgm:spPr>
      <dgm:t>
        <a:bodyPr/>
        <a:lstStyle/>
        <a:p>
          <a:r>
            <a:rPr lang="ru-RU" sz="1800" b="1" dirty="0" smtClean="0"/>
            <a:t>Интеграция </a:t>
          </a:r>
          <a:r>
            <a:rPr lang="en-US" sz="1800" b="1" smtClean="0"/>
            <a:t>Linux </a:t>
          </a:r>
          <a:r>
            <a:rPr lang="ru-RU" sz="1800" b="1" dirty="0" smtClean="0"/>
            <a:t>в </a:t>
          </a:r>
          <a:r>
            <a:rPr lang="en-US" sz="1800" b="1" smtClean="0"/>
            <a:t>AD - II</a:t>
          </a:r>
          <a:endParaRPr lang="ru-RU" sz="1800" b="1" dirty="0"/>
        </a:p>
      </dgm:t>
    </dgm:pt>
    <dgm:pt modelId="{02AFD2BD-14B2-4E62-AD02-0875B63B4CFA}" type="parTrans" cxnId="{3E6E3987-C3A6-40B0-936B-238A10F71BA5}">
      <dgm:prSet/>
      <dgm:spPr/>
      <dgm:t>
        <a:bodyPr/>
        <a:lstStyle/>
        <a:p>
          <a:endParaRPr lang="ru-RU"/>
        </a:p>
      </dgm:t>
    </dgm:pt>
    <dgm:pt modelId="{177F25BB-D47A-475F-8817-FA2CCC96F69A}" type="sibTrans" cxnId="{3E6E3987-C3A6-40B0-936B-238A10F71BA5}">
      <dgm:prSet custT="1"/>
      <dgm:spPr/>
      <dgm:t>
        <a:bodyPr/>
        <a:lstStyle/>
        <a:p>
          <a:endParaRPr lang="ru-RU" sz="1800" b="1"/>
        </a:p>
      </dgm:t>
    </dgm:pt>
    <dgm:pt modelId="{580FE672-03F4-493F-844E-65F921ADAB87}">
      <dgm:prSet phldrT="[Текст]" custT="1"/>
      <dgm:spPr>
        <a:solidFill>
          <a:srgbClr val="92D050"/>
        </a:solidFill>
      </dgm:spPr>
      <dgm:t>
        <a:bodyPr/>
        <a:lstStyle/>
        <a:p>
          <a:r>
            <a:rPr lang="ru-RU" sz="1800" b="1" dirty="0" smtClean="0"/>
            <a:t>Интеграция </a:t>
          </a:r>
          <a:r>
            <a:rPr lang="en-US" sz="1800" b="1" smtClean="0"/>
            <a:t>Linux </a:t>
          </a:r>
          <a:r>
            <a:rPr lang="ru-RU" sz="1800" b="1" dirty="0" smtClean="0"/>
            <a:t>в </a:t>
          </a:r>
          <a:r>
            <a:rPr lang="en-US" sz="1800" b="1" smtClean="0"/>
            <a:t>AD -</a:t>
          </a:r>
          <a:r>
            <a:rPr lang="ru-RU" sz="1800" b="1" dirty="0" smtClean="0"/>
            <a:t> </a:t>
          </a:r>
          <a:r>
            <a:rPr lang="en-US" sz="1800" b="1" smtClean="0"/>
            <a:t>III</a:t>
          </a:r>
          <a:endParaRPr lang="ru-RU" sz="1800" b="1" dirty="0"/>
        </a:p>
      </dgm:t>
    </dgm:pt>
    <dgm:pt modelId="{16D8E0E1-B8E7-4FB9-B47D-A2F23CB07B50}" type="parTrans" cxnId="{22B96333-DF93-4FD5-8BC4-8F5CB9377DA9}">
      <dgm:prSet/>
      <dgm:spPr/>
      <dgm:t>
        <a:bodyPr/>
        <a:lstStyle/>
        <a:p>
          <a:endParaRPr lang="ru-RU"/>
        </a:p>
      </dgm:t>
    </dgm:pt>
    <dgm:pt modelId="{2F1EDA73-6C70-4853-9597-9B8E642C5106}" type="sibTrans" cxnId="{22B96333-DF93-4FD5-8BC4-8F5CB9377DA9}">
      <dgm:prSet custT="1"/>
      <dgm:spPr/>
      <dgm:t>
        <a:bodyPr/>
        <a:lstStyle/>
        <a:p>
          <a:endParaRPr lang="ru-RU" sz="1800" b="1"/>
        </a:p>
      </dgm:t>
    </dgm:pt>
    <dgm:pt modelId="{EABC7D3F-5449-4EE9-BA6F-168DD9F0B0A5}">
      <dgm:prSet phldrT="[Текст]" custT="1"/>
      <dgm:spPr>
        <a:solidFill>
          <a:srgbClr val="FFC000"/>
        </a:solidFill>
      </dgm:spPr>
      <dgm:t>
        <a:bodyPr/>
        <a:lstStyle/>
        <a:p>
          <a:r>
            <a:rPr lang="ru-RU" sz="1800" b="1" dirty="0" smtClean="0"/>
            <a:t>Обзор</a:t>
          </a:r>
          <a:endParaRPr lang="ru-RU" sz="1800" b="1" dirty="0"/>
        </a:p>
      </dgm:t>
    </dgm:pt>
    <dgm:pt modelId="{FE117816-4615-4594-A401-B3AEB9BBEC43}" type="parTrans" cxnId="{F7091F26-6437-42CD-B7A3-617BC6C94F46}">
      <dgm:prSet/>
      <dgm:spPr/>
      <dgm:t>
        <a:bodyPr/>
        <a:lstStyle/>
        <a:p>
          <a:endParaRPr lang="ru-RU"/>
        </a:p>
      </dgm:t>
    </dgm:pt>
    <dgm:pt modelId="{021B0987-EFDF-47CE-A7E7-05D38FC83FC3}" type="sibTrans" cxnId="{F7091F26-6437-42CD-B7A3-617BC6C94F46}">
      <dgm:prSet/>
      <dgm:spPr/>
      <dgm:t>
        <a:bodyPr/>
        <a:lstStyle/>
        <a:p>
          <a:endParaRPr lang="ru-RU"/>
        </a:p>
      </dgm:t>
    </dgm:pt>
    <dgm:pt modelId="{FE494838-4FD0-492E-AFCB-43677FCBF040}">
      <dgm:prSet phldrT="[Текст]" custT="1"/>
      <dgm:spPr>
        <a:solidFill>
          <a:srgbClr val="FFC000"/>
        </a:solidFill>
      </dgm:spPr>
      <dgm:t>
        <a:bodyPr/>
        <a:lstStyle/>
        <a:p>
          <a:r>
            <a:rPr lang="en-US" sz="1800" b="1" smtClean="0"/>
            <a:t>Likewise Open</a:t>
          </a:r>
          <a:endParaRPr lang="ru-RU" sz="1800" b="1" dirty="0"/>
        </a:p>
      </dgm:t>
    </dgm:pt>
    <dgm:pt modelId="{297986BD-644D-4EC3-868A-FF825C5F3BC7}" type="parTrans" cxnId="{459E6725-6346-436E-84FA-BA8FC7ECA98E}">
      <dgm:prSet/>
      <dgm:spPr/>
      <dgm:t>
        <a:bodyPr/>
        <a:lstStyle/>
        <a:p>
          <a:endParaRPr lang="ru-RU"/>
        </a:p>
      </dgm:t>
    </dgm:pt>
    <dgm:pt modelId="{EE7B2521-207C-4EBA-89ED-A6CB68E0B8BC}" type="sibTrans" cxnId="{459E6725-6346-436E-84FA-BA8FC7ECA98E}">
      <dgm:prSet/>
      <dgm:spPr/>
      <dgm:t>
        <a:bodyPr/>
        <a:lstStyle/>
        <a:p>
          <a:endParaRPr lang="ru-RU"/>
        </a:p>
      </dgm:t>
    </dgm:pt>
    <dgm:pt modelId="{93DE5A11-B339-43DE-8B79-90ECD13899EA}">
      <dgm:prSet phldrT="[Текст]" custT="1"/>
      <dgm:spPr>
        <a:solidFill>
          <a:schemeClr val="accent1"/>
        </a:solidFill>
      </dgm:spPr>
      <dgm:t>
        <a:bodyPr/>
        <a:lstStyle/>
        <a:p>
          <a:r>
            <a:rPr lang="en-US" sz="1800" b="1" smtClean="0"/>
            <a:t>Identity Management for Unix</a:t>
          </a:r>
          <a:endParaRPr lang="ru-RU" sz="1800" b="1" dirty="0"/>
        </a:p>
      </dgm:t>
    </dgm:pt>
    <dgm:pt modelId="{3A6E7D58-3DE3-4C4C-9E07-1D0B1C20C969}" type="parTrans" cxnId="{675D2604-0C01-4AAF-AFD9-3C65CC2F3080}">
      <dgm:prSet/>
      <dgm:spPr/>
      <dgm:t>
        <a:bodyPr/>
        <a:lstStyle/>
        <a:p>
          <a:endParaRPr lang="ru-RU"/>
        </a:p>
      </dgm:t>
    </dgm:pt>
    <dgm:pt modelId="{3BD5F290-6173-4E7A-964E-5408598E3D13}" type="sibTrans" cxnId="{675D2604-0C01-4AAF-AFD9-3C65CC2F3080}">
      <dgm:prSet/>
      <dgm:spPr/>
      <dgm:t>
        <a:bodyPr/>
        <a:lstStyle/>
        <a:p>
          <a:endParaRPr lang="ru-RU"/>
        </a:p>
      </dgm:t>
    </dgm:pt>
    <dgm:pt modelId="{68A2993D-EC4D-466E-A0DB-0C4B89B3CCC1}">
      <dgm:prSet phldrT="[Текст]" custT="1"/>
      <dgm:spPr>
        <a:solidFill>
          <a:srgbClr val="92D050"/>
        </a:solidFill>
      </dgm:spPr>
      <dgm:t>
        <a:bodyPr/>
        <a:lstStyle/>
        <a:p>
          <a:r>
            <a:rPr lang="en-US" sz="1800" b="1" smtClean="0"/>
            <a:t>Samba + Kerberos</a:t>
          </a:r>
          <a:endParaRPr lang="ru-RU" sz="1800" b="1" dirty="0"/>
        </a:p>
      </dgm:t>
    </dgm:pt>
    <dgm:pt modelId="{C67299D8-97C7-4127-8258-EFD3CC907903}" type="parTrans" cxnId="{33C78744-155A-416C-8A38-FA2245C2F3AE}">
      <dgm:prSet/>
      <dgm:spPr/>
      <dgm:t>
        <a:bodyPr/>
        <a:lstStyle/>
        <a:p>
          <a:endParaRPr lang="ru-RU"/>
        </a:p>
      </dgm:t>
    </dgm:pt>
    <dgm:pt modelId="{B97D98A0-E859-47B0-B190-50E44A9E5D2D}" type="sibTrans" cxnId="{33C78744-155A-416C-8A38-FA2245C2F3AE}">
      <dgm:prSet/>
      <dgm:spPr/>
      <dgm:t>
        <a:bodyPr/>
        <a:lstStyle/>
        <a:p>
          <a:endParaRPr lang="ru-RU"/>
        </a:p>
      </dgm:t>
    </dgm:pt>
    <dgm:pt modelId="{9EB29EF7-B9DE-42BD-8AEF-92DB0B5CCF33}">
      <dgm:prSet phldrT="[Текст]" custT="1"/>
      <dgm:spPr/>
      <dgm:t>
        <a:bodyPr/>
        <a:lstStyle/>
        <a:p>
          <a:r>
            <a:rPr lang="ru-RU" sz="1800" b="1" dirty="0" smtClean="0"/>
            <a:t>Интеграция </a:t>
          </a:r>
          <a:r>
            <a:rPr lang="en-US" sz="1800" b="1" smtClean="0"/>
            <a:t>Linux </a:t>
          </a:r>
          <a:r>
            <a:rPr lang="ru-RU" sz="1800" b="1" dirty="0" smtClean="0"/>
            <a:t>в </a:t>
          </a:r>
          <a:r>
            <a:rPr lang="en-US" sz="1800" b="1" smtClean="0"/>
            <a:t>AD - IV</a:t>
          </a:r>
          <a:endParaRPr lang="ru-RU" sz="1800" b="1" dirty="0"/>
        </a:p>
      </dgm:t>
    </dgm:pt>
    <dgm:pt modelId="{47AFEA44-3268-47EF-9300-C32BCD226530}" type="parTrans" cxnId="{3EAB27A5-D1AC-4D6D-870A-1DA742E58BB3}">
      <dgm:prSet/>
      <dgm:spPr/>
      <dgm:t>
        <a:bodyPr/>
        <a:lstStyle/>
        <a:p>
          <a:endParaRPr lang="ru-RU"/>
        </a:p>
      </dgm:t>
    </dgm:pt>
    <dgm:pt modelId="{366DD487-3CB6-4B5B-AC78-AE31941DAAC5}" type="sibTrans" cxnId="{3EAB27A5-D1AC-4D6D-870A-1DA742E58BB3}">
      <dgm:prSet/>
      <dgm:spPr/>
      <dgm:t>
        <a:bodyPr/>
        <a:lstStyle/>
        <a:p>
          <a:endParaRPr lang="ru-RU"/>
        </a:p>
      </dgm:t>
    </dgm:pt>
    <dgm:pt modelId="{5BAC9DFD-F96A-4E75-A640-85429CA372A2}">
      <dgm:prSet phldrT="[Текст]" custT="1"/>
      <dgm:spPr/>
      <dgm:t>
        <a:bodyPr/>
        <a:lstStyle/>
        <a:p>
          <a:r>
            <a:rPr lang="en-US" sz="1800" b="1" smtClean="0"/>
            <a:t>LDAP + Kerberos + AD</a:t>
          </a:r>
          <a:endParaRPr lang="ru-RU" sz="1800" b="1" dirty="0"/>
        </a:p>
      </dgm:t>
    </dgm:pt>
    <dgm:pt modelId="{0E17CC36-47F7-4663-B73A-A9A0E45E85C8}" type="sibTrans" cxnId="{CA6110C2-D7EC-4E88-8356-5A94BD5DB803}">
      <dgm:prSet/>
      <dgm:spPr/>
      <dgm:t>
        <a:bodyPr/>
        <a:lstStyle/>
        <a:p>
          <a:endParaRPr lang="ru-RU"/>
        </a:p>
      </dgm:t>
    </dgm:pt>
    <dgm:pt modelId="{D5D04F3A-C164-4484-ABEA-34AC32122980}" type="parTrans" cxnId="{CA6110C2-D7EC-4E88-8356-5A94BD5DB803}">
      <dgm:prSet/>
      <dgm:spPr/>
      <dgm:t>
        <a:bodyPr/>
        <a:lstStyle/>
        <a:p>
          <a:endParaRPr lang="ru-RU"/>
        </a:p>
      </dgm:t>
    </dgm:pt>
    <dgm:pt modelId="{CBFBE907-E39F-420A-B70D-81EC161077D5}">
      <dgm:prSet phldrT="[Текст]" custT="1"/>
      <dgm:spPr>
        <a:solidFill>
          <a:srgbClr val="FFC000"/>
        </a:solidFill>
      </dgm:spPr>
      <dgm:t>
        <a:bodyPr/>
        <a:lstStyle/>
        <a:p>
          <a:r>
            <a:rPr lang="ru-RU" sz="1400" dirty="0" smtClean="0">
              <a:hlinkClick xmlns:r="http://schemas.openxmlformats.org/officeDocument/2006/relationships" r:id="rId1"/>
            </a:rPr>
            <a:t>http://www.techdays.ru/videos/2475.html</a:t>
          </a:r>
          <a:endParaRPr lang="ru-RU" sz="1400" b="1" dirty="0"/>
        </a:p>
      </dgm:t>
    </dgm:pt>
    <dgm:pt modelId="{3BEA7FB0-AEAD-438B-B675-C801179463E0}" type="parTrans" cxnId="{49175649-63ED-4E70-BFC9-2BC3BBC211FA}">
      <dgm:prSet/>
      <dgm:spPr/>
      <dgm:t>
        <a:bodyPr/>
        <a:lstStyle/>
        <a:p>
          <a:endParaRPr lang="ru-RU"/>
        </a:p>
      </dgm:t>
    </dgm:pt>
    <dgm:pt modelId="{7EF33879-C86F-4229-B62B-1FF70F122937}" type="sibTrans" cxnId="{49175649-63ED-4E70-BFC9-2BC3BBC211FA}">
      <dgm:prSet/>
      <dgm:spPr/>
      <dgm:t>
        <a:bodyPr/>
        <a:lstStyle/>
        <a:p>
          <a:endParaRPr lang="ru-RU"/>
        </a:p>
      </dgm:t>
    </dgm:pt>
    <dgm:pt modelId="{83D442AE-E1D1-4C97-AE37-56C98B571B0B}">
      <dgm:prSet phldrT="[Текст]" custT="1"/>
      <dgm:spPr>
        <a:solidFill>
          <a:schemeClr val="accent1"/>
        </a:solidFill>
      </dgm:spPr>
      <dgm:t>
        <a:bodyPr/>
        <a:lstStyle/>
        <a:p>
          <a:r>
            <a:rPr lang="ru-RU" sz="1400" dirty="0" smtClean="0">
              <a:hlinkClick xmlns:r="http://schemas.openxmlformats.org/officeDocument/2006/relationships" r:id="rId2"/>
            </a:rPr>
            <a:t>http://www.techdays.ru/videos/2460.html</a:t>
          </a:r>
          <a:endParaRPr lang="ru-RU" sz="1400" b="1" dirty="0"/>
        </a:p>
      </dgm:t>
    </dgm:pt>
    <dgm:pt modelId="{3D95E668-7414-4CFB-B9C4-F7EA4834CBC7}" type="parTrans" cxnId="{C639737E-E429-40AD-A8FA-E75F1CCCBB23}">
      <dgm:prSet/>
      <dgm:spPr/>
      <dgm:t>
        <a:bodyPr/>
        <a:lstStyle/>
        <a:p>
          <a:endParaRPr lang="ru-RU"/>
        </a:p>
      </dgm:t>
    </dgm:pt>
    <dgm:pt modelId="{2B462330-EF62-4347-B29E-E634830433A2}" type="sibTrans" cxnId="{C639737E-E429-40AD-A8FA-E75F1CCCBB23}">
      <dgm:prSet/>
      <dgm:spPr/>
      <dgm:t>
        <a:bodyPr/>
        <a:lstStyle/>
        <a:p>
          <a:endParaRPr lang="ru-RU"/>
        </a:p>
      </dgm:t>
    </dgm:pt>
    <dgm:pt modelId="{215467D6-484F-4161-9839-ADFEADCB4812}">
      <dgm:prSet phldrT="[Текст]" custT="1"/>
      <dgm:spPr/>
      <dgm:t>
        <a:bodyPr/>
        <a:lstStyle/>
        <a:p>
          <a:r>
            <a:rPr lang="ru-RU" sz="1400" dirty="0" smtClean="0">
              <a:hlinkClick xmlns:r="http://schemas.openxmlformats.org/officeDocument/2006/relationships" r:id="rId3"/>
            </a:rPr>
            <a:t>http://www.techdays.ru/videos/2462.html</a:t>
          </a:r>
          <a:endParaRPr lang="ru-RU" sz="1400" b="1" dirty="0"/>
        </a:p>
      </dgm:t>
    </dgm:pt>
    <dgm:pt modelId="{D90B6BED-6FE3-4A74-AE3B-8B5F0834C498}" type="parTrans" cxnId="{9D025DCE-748C-4E67-8124-1BEE9B0E43F8}">
      <dgm:prSet/>
      <dgm:spPr/>
      <dgm:t>
        <a:bodyPr/>
        <a:lstStyle/>
        <a:p>
          <a:endParaRPr lang="ru-RU"/>
        </a:p>
      </dgm:t>
    </dgm:pt>
    <dgm:pt modelId="{714821BC-6C51-4A9A-852B-E8B7A8FFD8EC}" type="sibTrans" cxnId="{9D025DCE-748C-4E67-8124-1BEE9B0E43F8}">
      <dgm:prSet/>
      <dgm:spPr/>
      <dgm:t>
        <a:bodyPr/>
        <a:lstStyle/>
        <a:p>
          <a:endParaRPr lang="ru-RU"/>
        </a:p>
      </dgm:t>
    </dgm:pt>
    <dgm:pt modelId="{BC570DE2-62B8-4527-B07D-618604F9980A}" type="pres">
      <dgm:prSet presAssocID="{183B8FE0-2435-4A90-BC79-D7F118261E37}" presName="linearFlow" presStyleCnt="0">
        <dgm:presLayoutVars>
          <dgm:resizeHandles val="exact"/>
        </dgm:presLayoutVars>
      </dgm:prSet>
      <dgm:spPr/>
    </dgm:pt>
    <dgm:pt modelId="{79BD9893-DF27-47C9-A624-0A12A7D0B6D0}" type="pres">
      <dgm:prSet presAssocID="{F7C68962-8627-4143-913F-19847AAD55F5}" presName="node" presStyleLbl="node1" presStyleIdx="0" presStyleCnt="4" custScaleY="136242">
        <dgm:presLayoutVars>
          <dgm:bulletEnabled val="1"/>
        </dgm:presLayoutVars>
      </dgm:prSet>
      <dgm:spPr/>
      <dgm:t>
        <a:bodyPr/>
        <a:lstStyle/>
        <a:p>
          <a:endParaRPr lang="ru-RU"/>
        </a:p>
      </dgm:t>
    </dgm:pt>
    <dgm:pt modelId="{56936C25-773A-4901-9462-F39A20E677AE}" type="pres">
      <dgm:prSet presAssocID="{9753A572-23D9-455D-B129-CECD499E41DE}" presName="sibTrans" presStyleLbl="sibTrans2D1" presStyleIdx="0" presStyleCnt="3"/>
      <dgm:spPr/>
      <dgm:t>
        <a:bodyPr/>
        <a:lstStyle/>
        <a:p>
          <a:endParaRPr lang="ru-RU"/>
        </a:p>
      </dgm:t>
    </dgm:pt>
    <dgm:pt modelId="{748FBBB8-6E62-4BB5-9153-478D416DE921}" type="pres">
      <dgm:prSet presAssocID="{9753A572-23D9-455D-B129-CECD499E41DE}" presName="connectorText" presStyleLbl="sibTrans2D1" presStyleIdx="0" presStyleCnt="3"/>
      <dgm:spPr/>
      <dgm:t>
        <a:bodyPr/>
        <a:lstStyle/>
        <a:p>
          <a:endParaRPr lang="ru-RU"/>
        </a:p>
      </dgm:t>
    </dgm:pt>
    <dgm:pt modelId="{E3517B40-EAC2-4DB5-B675-9E74D6B82D06}" type="pres">
      <dgm:prSet presAssocID="{265117A0-C6C7-4FD6-A43F-6E075DD32180}" presName="node" presStyleLbl="node1" presStyleIdx="1" presStyleCnt="4">
        <dgm:presLayoutVars>
          <dgm:bulletEnabled val="1"/>
        </dgm:presLayoutVars>
      </dgm:prSet>
      <dgm:spPr/>
      <dgm:t>
        <a:bodyPr/>
        <a:lstStyle/>
        <a:p>
          <a:endParaRPr lang="ru-RU"/>
        </a:p>
      </dgm:t>
    </dgm:pt>
    <dgm:pt modelId="{29E4FE3F-A021-44A4-A9C3-EBF76046AAA8}" type="pres">
      <dgm:prSet presAssocID="{177F25BB-D47A-475F-8817-FA2CCC96F69A}" presName="sibTrans" presStyleLbl="sibTrans2D1" presStyleIdx="1" presStyleCnt="3"/>
      <dgm:spPr/>
      <dgm:t>
        <a:bodyPr/>
        <a:lstStyle/>
        <a:p>
          <a:endParaRPr lang="ru-RU"/>
        </a:p>
      </dgm:t>
    </dgm:pt>
    <dgm:pt modelId="{A7CD3139-60D1-4DBB-A2A3-9AFFBB6F5C58}" type="pres">
      <dgm:prSet presAssocID="{177F25BB-D47A-475F-8817-FA2CCC96F69A}" presName="connectorText" presStyleLbl="sibTrans2D1" presStyleIdx="1" presStyleCnt="3"/>
      <dgm:spPr/>
      <dgm:t>
        <a:bodyPr/>
        <a:lstStyle/>
        <a:p>
          <a:endParaRPr lang="ru-RU"/>
        </a:p>
      </dgm:t>
    </dgm:pt>
    <dgm:pt modelId="{C0A335E3-4D04-4F59-94F7-7993A59AF927}" type="pres">
      <dgm:prSet presAssocID="{580FE672-03F4-493F-844E-65F921ADAB87}" presName="node" presStyleLbl="node1" presStyleIdx="2" presStyleCnt="4">
        <dgm:presLayoutVars>
          <dgm:bulletEnabled val="1"/>
        </dgm:presLayoutVars>
      </dgm:prSet>
      <dgm:spPr/>
      <dgm:t>
        <a:bodyPr/>
        <a:lstStyle/>
        <a:p>
          <a:endParaRPr lang="ru-RU"/>
        </a:p>
      </dgm:t>
    </dgm:pt>
    <dgm:pt modelId="{A158004A-B985-4B7B-8D2B-B4EE6BF4FE5B}" type="pres">
      <dgm:prSet presAssocID="{2F1EDA73-6C70-4853-9597-9B8E642C5106}" presName="sibTrans" presStyleLbl="sibTrans2D1" presStyleIdx="2" presStyleCnt="3"/>
      <dgm:spPr/>
      <dgm:t>
        <a:bodyPr/>
        <a:lstStyle/>
        <a:p>
          <a:endParaRPr lang="ru-RU"/>
        </a:p>
      </dgm:t>
    </dgm:pt>
    <dgm:pt modelId="{E5D505B1-949F-4FAC-89D5-B634C3AF2583}" type="pres">
      <dgm:prSet presAssocID="{2F1EDA73-6C70-4853-9597-9B8E642C5106}" presName="connectorText" presStyleLbl="sibTrans2D1" presStyleIdx="2" presStyleCnt="3"/>
      <dgm:spPr/>
      <dgm:t>
        <a:bodyPr/>
        <a:lstStyle/>
        <a:p>
          <a:endParaRPr lang="ru-RU"/>
        </a:p>
      </dgm:t>
    </dgm:pt>
    <dgm:pt modelId="{72C6006C-28E0-41D5-8F4A-5DF210E09F60}" type="pres">
      <dgm:prSet presAssocID="{9EB29EF7-B9DE-42BD-8AEF-92DB0B5CCF33}" presName="node" presStyleLbl="node1" presStyleIdx="3" presStyleCnt="4">
        <dgm:presLayoutVars>
          <dgm:bulletEnabled val="1"/>
        </dgm:presLayoutVars>
      </dgm:prSet>
      <dgm:spPr/>
      <dgm:t>
        <a:bodyPr/>
        <a:lstStyle/>
        <a:p>
          <a:endParaRPr lang="ru-RU"/>
        </a:p>
      </dgm:t>
    </dgm:pt>
  </dgm:ptLst>
  <dgm:cxnLst>
    <dgm:cxn modelId="{CA6110C2-D7EC-4E88-8356-5A94BD5DB803}" srcId="{9EB29EF7-B9DE-42BD-8AEF-92DB0B5CCF33}" destId="{5BAC9DFD-F96A-4E75-A640-85429CA372A2}" srcOrd="0" destOrd="0" parTransId="{D5D04F3A-C164-4484-ABEA-34AC32122980}" sibTransId="{0E17CC36-47F7-4663-B73A-A9A0E45E85C8}"/>
    <dgm:cxn modelId="{2BF8AEA8-564B-4691-AF18-345F5234BDCE}" type="presOf" srcId="{215467D6-484F-4161-9839-ADFEADCB4812}" destId="{72C6006C-28E0-41D5-8F4A-5DF210E09F60}" srcOrd="0" destOrd="2" presId="urn:microsoft.com/office/officeart/2005/8/layout/process2"/>
    <dgm:cxn modelId="{303AF90C-EDD8-4F87-ABDE-9442B4B7A574}" type="presOf" srcId="{83D442AE-E1D1-4C97-AE37-56C98B571B0B}" destId="{E3517B40-EAC2-4DB5-B675-9E74D6B82D06}" srcOrd="0" destOrd="2" presId="urn:microsoft.com/office/officeart/2005/8/layout/process2"/>
    <dgm:cxn modelId="{E7973218-FD7E-46A9-9224-BC47F33148AA}" type="presOf" srcId="{CBFBE907-E39F-420A-B70D-81EC161077D5}" destId="{79BD9893-DF27-47C9-A624-0A12A7D0B6D0}" srcOrd="0" destOrd="3" presId="urn:microsoft.com/office/officeart/2005/8/layout/process2"/>
    <dgm:cxn modelId="{4E705E45-BA3E-4B5E-BE1D-45D2DB4BBD9B}" type="presOf" srcId="{5BAC9DFD-F96A-4E75-A640-85429CA372A2}" destId="{72C6006C-28E0-41D5-8F4A-5DF210E09F60}" srcOrd="0" destOrd="1" presId="urn:microsoft.com/office/officeart/2005/8/layout/process2"/>
    <dgm:cxn modelId="{459E6725-6346-436E-84FA-BA8FC7ECA98E}" srcId="{F7C68962-8627-4143-913F-19847AAD55F5}" destId="{FE494838-4FD0-492E-AFCB-43677FCBF040}" srcOrd="1" destOrd="0" parTransId="{297986BD-644D-4EC3-868A-FF825C5F3BC7}" sibTransId="{EE7B2521-207C-4EBA-89ED-A6CB68E0B8BC}"/>
    <dgm:cxn modelId="{49175649-63ED-4E70-BFC9-2BC3BBC211FA}" srcId="{F7C68962-8627-4143-913F-19847AAD55F5}" destId="{CBFBE907-E39F-420A-B70D-81EC161077D5}" srcOrd="2" destOrd="0" parTransId="{3BEA7FB0-AEAD-438B-B675-C801179463E0}" sibTransId="{7EF33879-C86F-4229-B62B-1FF70F122937}"/>
    <dgm:cxn modelId="{E6866B44-80F4-4563-AD12-A907332EAAE2}" type="presOf" srcId="{177F25BB-D47A-475F-8817-FA2CCC96F69A}" destId="{29E4FE3F-A021-44A4-A9C3-EBF76046AAA8}" srcOrd="0" destOrd="0" presId="urn:microsoft.com/office/officeart/2005/8/layout/process2"/>
    <dgm:cxn modelId="{22B4D222-0DC3-4264-8FCD-FAAF830FE345}" type="presOf" srcId="{9EB29EF7-B9DE-42BD-8AEF-92DB0B5CCF33}" destId="{72C6006C-28E0-41D5-8F4A-5DF210E09F60}" srcOrd="0" destOrd="0" presId="urn:microsoft.com/office/officeart/2005/8/layout/process2"/>
    <dgm:cxn modelId="{68A16751-E3F2-4365-A3F5-EF04C2A95159}" type="presOf" srcId="{2F1EDA73-6C70-4853-9597-9B8E642C5106}" destId="{A158004A-B985-4B7B-8D2B-B4EE6BF4FE5B}" srcOrd="0" destOrd="0" presId="urn:microsoft.com/office/officeart/2005/8/layout/process2"/>
    <dgm:cxn modelId="{675D2604-0C01-4AAF-AFD9-3C65CC2F3080}" srcId="{265117A0-C6C7-4FD6-A43F-6E075DD32180}" destId="{93DE5A11-B339-43DE-8B79-90ECD13899EA}" srcOrd="0" destOrd="0" parTransId="{3A6E7D58-3DE3-4C4C-9E07-1D0B1C20C969}" sibTransId="{3BD5F290-6173-4E7A-964E-5408598E3D13}"/>
    <dgm:cxn modelId="{C639737E-E429-40AD-A8FA-E75F1CCCBB23}" srcId="{265117A0-C6C7-4FD6-A43F-6E075DD32180}" destId="{83D442AE-E1D1-4C97-AE37-56C98B571B0B}" srcOrd="1" destOrd="0" parTransId="{3D95E668-7414-4CFB-B9C4-F7EA4834CBC7}" sibTransId="{2B462330-EF62-4347-B29E-E634830433A2}"/>
    <dgm:cxn modelId="{10B1B9DC-6033-4FF5-883A-A8694D344D16}" type="presOf" srcId="{93DE5A11-B339-43DE-8B79-90ECD13899EA}" destId="{E3517B40-EAC2-4DB5-B675-9E74D6B82D06}" srcOrd="0" destOrd="1" presId="urn:microsoft.com/office/officeart/2005/8/layout/process2"/>
    <dgm:cxn modelId="{61A25921-4215-4C19-AF26-BDD95B0692F4}" type="presOf" srcId="{177F25BB-D47A-475F-8817-FA2CCC96F69A}" destId="{A7CD3139-60D1-4DBB-A2A3-9AFFBB6F5C58}" srcOrd="1" destOrd="0" presId="urn:microsoft.com/office/officeart/2005/8/layout/process2"/>
    <dgm:cxn modelId="{EFC6623A-0423-4825-A652-5555CB92541E}" type="presOf" srcId="{EABC7D3F-5449-4EE9-BA6F-168DD9F0B0A5}" destId="{79BD9893-DF27-47C9-A624-0A12A7D0B6D0}" srcOrd="0" destOrd="1" presId="urn:microsoft.com/office/officeart/2005/8/layout/process2"/>
    <dgm:cxn modelId="{3C78C443-E419-4BFF-AA9E-1CCAE0D45343}" type="presOf" srcId="{9753A572-23D9-455D-B129-CECD499E41DE}" destId="{748FBBB8-6E62-4BB5-9153-478D416DE921}" srcOrd="1" destOrd="0" presId="urn:microsoft.com/office/officeart/2005/8/layout/process2"/>
    <dgm:cxn modelId="{380F6CC6-42BE-4B8E-9705-D812915A3954}" type="presOf" srcId="{265117A0-C6C7-4FD6-A43F-6E075DD32180}" destId="{E3517B40-EAC2-4DB5-B675-9E74D6B82D06}" srcOrd="0" destOrd="0" presId="urn:microsoft.com/office/officeart/2005/8/layout/process2"/>
    <dgm:cxn modelId="{3E6E3987-C3A6-40B0-936B-238A10F71BA5}" srcId="{183B8FE0-2435-4A90-BC79-D7F118261E37}" destId="{265117A0-C6C7-4FD6-A43F-6E075DD32180}" srcOrd="1" destOrd="0" parTransId="{02AFD2BD-14B2-4E62-AD02-0875B63B4CFA}" sibTransId="{177F25BB-D47A-475F-8817-FA2CCC96F69A}"/>
    <dgm:cxn modelId="{04EA6029-F068-4985-A11B-6C7A9CECE546}" type="presOf" srcId="{68A2993D-EC4D-466E-A0DB-0C4B89B3CCC1}" destId="{C0A335E3-4D04-4F59-94F7-7993A59AF927}" srcOrd="0" destOrd="1" presId="urn:microsoft.com/office/officeart/2005/8/layout/process2"/>
    <dgm:cxn modelId="{F89379F1-254A-45B5-8167-5786A77614D9}" type="presOf" srcId="{2F1EDA73-6C70-4853-9597-9B8E642C5106}" destId="{E5D505B1-949F-4FAC-89D5-B634C3AF2583}" srcOrd="1" destOrd="0" presId="urn:microsoft.com/office/officeart/2005/8/layout/process2"/>
    <dgm:cxn modelId="{5C3C8503-A434-4450-AA76-0A75743F7781}" type="presOf" srcId="{183B8FE0-2435-4A90-BC79-D7F118261E37}" destId="{BC570DE2-62B8-4527-B07D-618604F9980A}" srcOrd="0" destOrd="0" presId="urn:microsoft.com/office/officeart/2005/8/layout/process2"/>
    <dgm:cxn modelId="{BC0FEE9C-FFA4-4834-AAC1-E5312A412A92}" type="presOf" srcId="{9753A572-23D9-455D-B129-CECD499E41DE}" destId="{56936C25-773A-4901-9462-F39A20E677AE}" srcOrd="0" destOrd="0" presId="urn:microsoft.com/office/officeart/2005/8/layout/process2"/>
    <dgm:cxn modelId="{3EAB27A5-D1AC-4D6D-870A-1DA742E58BB3}" srcId="{183B8FE0-2435-4A90-BC79-D7F118261E37}" destId="{9EB29EF7-B9DE-42BD-8AEF-92DB0B5CCF33}" srcOrd="3" destOrd="0" parTransId="{47AFEA44-3268-47EF-9300-C32BCD226530}" sibTransId="{366DD487-3CB6-4B5B-AC78-AE31941DAAC5}"/>
    <dgm:cxn modelId="{F7091F26-6437-42CD-B7A3-617BC6C94F46}" srcId="{F7C68962-8627-4143-913F-19847AAD55F5}" destId="{EABC7D3F-5449-4EE9-BA6F-168DD9F0B0A5}" srcOrd="0" destOrd="0" parTransId="{FE117816-4615-4594-A401-B3AEB9BBEC43}" sibTransId="{021B0987-EFDF-47CE-A7E7-05D38FC83FC3}"/>
    <dgm:cxn modelId="{D3CFF14B-6303-49FA-A1AA-67B6CB6BA283}" type="presOf" srcId="{FE494838-4FD0-492E-AFCB-43677FCBF040}" destId="{79BD9893-DF27-47C9-A624-0A12A7D0B6D0}" srcOrd="0" destOrd="2" presId="urn:microsoft.com/office/officeart/2005/8/layout/process2"/>
    <dgm:cxn modelId="{5CD60400-7460-478A-BC83-E57FB5D64F9C}" type="presOf" srcId="{580FE672-03F4-493F-844E-65F921ADAB87}" destId="{C0A335E3-4D04-4F59-94F7-7993A59AF927}" srcOrd="0" destOrd="0" presId="urn:microsoft.com/office/officeart/2005/8/layout/process2"/>
    <dgm:cxn modelId="{9D025DCE-748C-4E67-8124-1BEE9B0E43F8}" srcId="{9EB29EF7-B9DE-42BD-8AEF-92DB0B5CCF33}" destId="{215467D6-484F-4161-9839-ADFEADCB4812}" srcOrd="1" destOrd="0" parTransId="{D90B6BED-6FE3-4A74-AE3B-8B5F0834C498}" sibTransId="{714821BC-6C51-4A9A-852B-E8B7A8FFD8EC}"/>
    <dgm:cxn modelId="{33C78744-155A-416C-8A38-FA2245C2F3AE}" srcId="{580FE672-03F4-493F-844E-65F921ADAB87}" destId="{68A2993D-EC4D-466E-A0DB-0C4B89B3CCC1}" srcOrd="0" destOrd="0" parTransId="{C67299D8-97C7-4127-8258-EFD3CC907903}" sibTransId="{B97D98A0-E859-47B0-B190-50E44A9E5D2D}"/>
    <dgm:cxn modelId="{277A4200-D0DA-4E29-AD8D-A441140279C3}" srcId="{183B8FE0-2435-4A90-BC79-D7F118261E37}" destId="{F7C68962-8627-4143-913F-19847AAD55F5}" srcOrd="0" destOrd="0" parTransId="{A73952B0-8E37-45D6-A63F-6A8E098BF287}" sibTransId="{9753A572-23D9-455D-B129-CECD499E41DE}"/>
    <dgm:cxn modelId="{A59BAD85-C430-4850-9018-5B0E7566DC6E}" type="presOf" srcId="{F7C68962-8627-4143-913F-19847AAD55F5}" destId="{79BD9893-DF27-47C9-A624-0A12A7D0B6D0}" srcOrd="0" destOrd="0" presId="urn:microsoft.com/office/officeart/2005/8/layout/process2"/>
    <dgm:cxn modelId="{22B96333-DF93-4FD5-8BC4-8F5CB9377DA9}" srcId="{183B8FE0-2435-4A90-BC79-D7F118261E37}" destId="{580FE672-03F4-493F-844E-65F921ADAB87}" srcOrd="2" destOrd="0" parTransId="{16D8E0E1-B8E7-4FB9-B47D-A2F23CB07B50}" sibTransId="{2F1EDA73-6C70-4853-9597-9B8E642C5106}"/>
    <dgm:cxn modelId="{A3D01E1B-C0E5-4366-A5EC-E41393A1F2A2}" type="presParOf" srcId="{BC570DE2-62B8-4527-B07D-618604F9980A}" destId="{79BD9893-DF27-47C9-A624-0A12A7D0B6D0}" srcOrd="0" destOrd="0" presId="urn:microsoft.com/office/officeart/2005/8/layout/process2"/>
    <dgm:cxn modelId="{E0695D88-DB62-4C25-A236-D8193174F132}" type="presParOf" srcId="{BC570DE2-62B8-4527-B07D-618604F9980A}" destId="{56936C25-773A-4901-9462-F39A20E677AE}" srcOrd="1" destOrd="0" presId="urn:microsoft.com/office/officeart/2005/8/layout/process2"/>
    <dgm:cxn modelId="{9C75A5D3-EB64-443A-82ED-09FBBEE03F81}" type="presParOf" srcId="{56936C25-773A-4901-9462-F39A20E677AE}" destId="{748FBBB8-6E62-4BB5-9153-478D416DE921}" srcOrd="0" destOrd="0" presId="urn:microsoft.com/office/officeart/2005/8/layout/process2"/>
    <dgm:cxn modelId="{76841F62-87CE-416B-9A43-55E5E3B4EBDF}" type="presParOf" srcId="{BC570DE2-62B8-4527-B07D-618604F9980A}" destId="{E3517B40-EAC2-4DB5-B675-9E74D6B82D06}" srcOrd="2" destOrd="0" presId="urn:microsoft.com/office/officeart/2005/8/layout/process2"/>
    <dgm:cxn modelId="{AEFAAD8E-7AD4-4D76-9F8B-DD7CC8931A63}" type="presParOf" srcId="{BC570DE2-62B8-4527-B07D-618604F9980A}" destId="{29E4FE3F-A021-44A4-A9C3-EBF76046AAA8}" srcOrd="3" destOrd="0" presId="urn:microsoft.com/office/officeart/2005/8/layout/process2"/>
    <dgm:cxn modelId="{A0892136-4EE9-496A-B0CB-401BDD7A063E}" type="presParOf" srcId="{29E4FE3F-A021-44A4-A9C3-EBF76046AAA8}" destId="{A7CD3139-60D1-4DBB-A2A3-9AFFBB6F5C58}" srcOrd="0" destOrd="0" presId="urn:microsoft.com/office/officeart/2005/8/layout/process2"/>
    <dgm:cxn modelId="{CAB62CD8-A12B-492D-86D8-04F8B9B0B7CB}" type="presParOf" srcId="{BC570DE2-62B8-4527-B07D-618604F9980A}" destId="{C0A335E3-4D04-4F59-94F7-7993A59AF927}" srcOrd="4" destOrd="0" presId="urn:microsoft.com/office/officeart/2005/8/layout/process2"/>
    <dgm:cxn modelId="{A5F5D600-B02A-4175-816F-95EA130CA471}" type="presParOf" srcId="{BC570DE2-62B8-4527-B07D-618604F9980A}" destId="{A158004A-B985-4B7B-8D2B-B4EE6BF4FE5B}" srcOrd="5" destOrd="0" presId="urn:microsoft.com/office/officeart/2005/8/layout/process2"/>
    <dgm:cxn modelId="{42705E79-5D18-4994-95D3-F1A3418DBC8F}" type="presParOf" srcId="{A158004A-B985-4B7B-8D2B-B4EE6BF4FE5B}" destId="{E5D505B1-949F-4FAC-89D5-B634C3AF2583}" srcOrd="0" destOrd="0" presId="urn:microsoft.com/office/officeart/2005/8/layout/process2"/>
    <dgm:cxn modelId="{22260C53-35B9-4CB1-B650-0B349D4DA1CB}" type="presParOf" srcId="{BC570DE2-62B8-4527-B07D-618604F9980A}" destId="{72C6006C-28E0-41D5-8F4A-5DF210E09F60}"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BD9893-DF27-47C9-A624-0A12A7D0B6D0}">
      <dsp:nvSpPr>
        <dsp:cNvPr id="0" name=""/>
        <dsp:cNvSpPr/>
      </dsp:nvSpPr>
      <dsp:spPr>
        <a:xfrm>
          <a:off x="2431570" y="5389"/>
          <a:ext cx="3566542" cy="1275857"/>
        </a:xfrm>
        <a:prstGeom prst="roundRect">
          <a:avLst>
            <a:gd name="adj" fmla="val 10000"/>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Интеграция </a:t>
          </a:r>
          <a:r>
            <a:rPr lang="en-US" sz="1800" b="1" kern="1200" smtClean="0"/>
            <a:t>Linux </a:t>
          </a:r>
          <a:r>
            <a:rPr lang="ru-RU" sz="1800" b="1" kern="1200" dirty="0" smtClean="0"/>
            <a:t>в </a:t>
          </a:r>
          <a:r>
            <a:rPr lang="en-US" sz="1800" b="1" kern="1200" smtClean="0"/>
            <a:t>AD -</a:t>
          </a:r>
          <a:r>
            <a:rPr lang="ru-RU" sz="1800" b="1" kern="1200" dirty="0" smtClean="0"/>
            <a:t> </a:t>
          </a:r>
          <a:r>
            <a:rPr lang="en-US" sz="1800" b="1" kern="1200" smtClean="0"/>
            <a:t>I</a:t>
          </a:r>
          <a:endParaRPr lang="ru-RU" sz="1800" b="1" kern="1200" dirty="0"/>
        </a:p>
        <a:p>
          <a:pPr marL="171450" lvl="1" indent="-171450" algn="l" defTabSz="800100">
            <a:lnSpc>
              <a:spcPct val="90000"/>
            </a:lnSpc>
            <a:spcBef>
              <a:spcPct val="0"/>
            </a:spcBef>
            <a:spcAft>
              <a:spcPct val="15000"/>
            </a:spcAft>
            <a:buChar char="••"/>
          </a:pPr>
          <a:r>
            <a:rPr lang="ru-RU" sz="1800" b="1" kern="1200" dirty="0" smtClean="0"/>
            <a:t>Обзор</a:t>
          </a:r>
          <a:endParaRPr lang="ru-RU" sz="1800" b="1" kern="1200" dirty="0"/>
        </a:p>
        <a:p>
          <a:pPr marL="171450" lvl="1" indent="-171450" algn="l" defTabSz="800100">
            <a:lnSpc>
              <a:spcPct val="90000"/>
            </a:lnSpc>
            <a:spcBef>
              <a:spcPct val="0"/>
            </a:spcBef>
            <a:spcAft>
              <a:spcPct val="15000"/>
            </a:spcAft>
            <a:buChar char="••"/>
          </a:pPr>
          <a:r>
            <a:rPr lang="en-US" sz="1800" b="1" kern="1200" smtClean="0"/>
            <a:t>Likewise Open</a:t>
          </a:r>
          <a:endParaRPr lang="ru-RU" sz="1800" b="1" kern="1200" dirty="0"/>
        </a:p>
        <a:p>
          <a:pPr marL="114300" lvl="1" indent="-114300" algn="l" defTabSz="622300">
            <a:lnSpc>
              <a:spcPct val="90000"/>
            </a:lnSpc>
            <a:spcBef>
              <a:spcPct val="0"/>
            </a:spcBef>
            <a:spcAft>
              <a:spcPct val="15000"/>
            </a:spcAft>
            <a:buChar char="••"/>
          </a:pPr>
          <a:r>
            <a:rPr lang="ru-RU" sz="1400" kern="1200" dirty="0" smtClean="0">
              <a:hlinkClick xmlns:r="http://schemas.openxmlformats.org/officeDocument/2006/relationships" r:id="rId1"/>
            </a:rPr>
            <a:t>http://www.techdays.ru/videos/2475.html</a:t>
          </a:r>
          <a:endParaRPr lang="ru-RU" sz="1400" b="1" kern="1200" dirty="0"/>
        </a:p>
      </dsp:txBody>
      <dsp:txXfrm>
        <a:off x="2431570" y="5389"/>
        <a:ext cx="3566542" cy="1275857"/>
      </dsp:txXfrm>
    </dsp:sp>
    <dsp:sp modelId="{56936C25-773A-4901-9462-F39A20E677AE}">
      <dsp:nvSpPr>
        <dsp:cNvPr id="0" name=""/>
        <dsp:cNvSpPr/>
      </dsp:nvSpPr>
      <dsp:spPr>
        <a:xfrm rot="5400000">
          <a:off x="4039254" y="1304658"/>
          <a:ext cx="351174" cy="421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b="1" kern="1200"/>
        </a:p>
      </dsp:txBody>
      <dsp:txXfrm rot="5400000">
        <a:off x="4039254" y="1304658"/>
        <a:ext cx="351174" cy="421408"/>
      </dsp:txXfrm>
    </dsp:sp>
    <dsp:sp modelId="{E3517B40-EAC2-4DB5-B675-9E74D6B82D06}">
      <dsp:nvSpPr>
        <dsp:cNvPr id="0" name=""/>
        <dsp:cNvSpPr/>
      </dsp:nvSpPr>
      <dsp:spPr>
        <a:xfrm>
          <a:off x="2431570" y="1749479"/>
          <a:ext cx="3566542" cy="936464"/>
        </a:xfrm>
        <a:prstGeom prst="roundRect">
          <a:avLst>
            <a:gd name="adj" fmla="val 10000"/>
          </a:avLst>
        </a:prstGeom>
        <a:solidFill>
          <a:schemeClr val="accent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Интеграция </a:t>
          </a:r>
          <a:r>
            <a:rPr lang="en-US" sz="1800" b="1" kern="1200" smtClean="0"/>
            <a:t>Linux </a:t>
          </a:r>
          <a:r>
            <a:rPr lang="ru-RU" sz="1800" b="1" kern="1200" dirty="0" smtClean="0"/>
            <a:t>в </a:t>
          </a:r>
          <a:r>
            <a:rPr lang="en-US" sz="1800" b="1" kern="1200" smtClean="0"/>
            <a:t>AD - II</a:t>
          </a:r>
          <a:endParaRPr lang="ru-RU" sz="1800" b="1" kern="1200" dirty="0"/>
        </a:p>
        <a:p>
          <a:pPr marL="171450" lvl="1" indent="-171450" algn="l" defTabSz="800100">
            <a:lnSpc>
              <a:spcPct val="90000"/>
            </a:lnSpc>
            <a:spcBef>
              <a:spcPct val="0"/>
            </a:spcBef>
            <a:spcAft>
              <a:spcPct val="15000"/>
            </a:spcAft>
            <a:buChar char="••"/>
          </a:pPr>
          <a:r>
            <a:rPr lang="en-US" sz="1800" b="1" kern="1200" smtClean="0"/>
            <a:t>Identity Management for Unix</a:t>
          </a:r>
          <a:endParaRPr lang="ru-RU" sz="1800" b="1" kern="1200" dirty="0"/>
        </a:p>
        <a:p>
          <a:pPr marL="114300" lvl="1" indent="-114300" algn="l" defTabSz="622300">
            <a:lnSpc>
              <a:spcPct val="90000"/>
            </a:lnSpc>
            <a:spcBef>
              <a:spcPct val="0"/>
            </a:spcBef>
            <a:spcAft>
              <a:spcPct val="15000"/>
            </a:spcAft>
            <a:buChar char="••"/>
          </a:pPr>
          <a:r>
            <a:rPr lang="ru-RU" sz="1400" kern="1200" dirty="0" smtClean="0">
              <a:hlinkClick xmlns:r="http://schemas.openxmlformats.org/officeDocument/2006/relationships" r:id="rId2"/>
            </a:rPr>
            <a:t>http://www.techdays.ru/videos/2460.html</a:t>
          </a:r>
          <a:endParaRPr lang="ru-RU" sz="1400" b="1" kern="1200" dirty="0"/>
        </a:p>
      </dsp:txBody>
      <dsp:txXfrm>
        <a:off x="2431570" y="1749479"/>
        <a:ext cx="3566542" cy="936464"/>
      </dsp:txXfrm>
    </dsp:sp>
    <dsp:sp modelId="{29E4FE3F-A021-44A4-A9C3-EBF76046AAA8}">
      <dsp:nvSpPr>
        <dsp:cNvPr id="0" name=""/>
        <dsp:cNvSpPr/>
      </dsp:nvSpPr>
      <dsp:spPr>
        <a:xfrm rot="5400000">
          <a:off x="4039254" y="2709355"/>
          <a:ext cx="351174" cy="421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b="1" kern="1200"/>
        </a:p>
      </dsp:txBody>
      <dsp:txXfrm rot="5400000">
        <a:off x="4039254" y="2709355"/>
        <a:ext cx="351174" cy="421408"/>
      </dsp:txXfrm>
    </dsp:sp>
    <dsp:sp modelId="{C0A335E3-4D04-4F59-94F7-7993A59AF927}">
      <dsp:nvSpPr>
        <dsp:cNvPr id="0" name=""/>
        <dsp:cNvSpPr/>
      </dsp:nvSpPr>
      <dsp:spPr>
        <a:xfrm>
          <a:off x="2431570" y="3154175"/>
          <a:ext cx="3566542" cy="936464"/>
        </a:xfrm>
        <a:prstGeom prst="roundRect">
          <a:avLst>
            <a:gd name="adj" fmla="val 10000"/>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Интеграция </a:t>
          </a:r>
          <a:r>
            <a:rPr lang="en-US" sz="1800" b="1" kern="1200" smtClean="0"/>
            <a:t>Linux </a:t>
          </a:r>
          <a:r>
            <a:rPr lang="ru-RU" sz="1800" b="1" kern="1200" dirty="0" smtClean="0"/>
            <a:t>в </a:t>
          </a:r>
          <a:r>
            <a:rPr lang="en-US" sz="1800" b="1" kern="1200" smtClean="0"/>
            <a:t>AD -</a:t>
          </a:r>
          <a:r>
            <a:rPr lang="ru-RU" sz="1800" b="1" kern="1200" dirty="0" smtClean="0"/>
            <a:t> </a:t>
          </a:r>
          <a:r>
            <a:rPr lang="en-US" sz="1800" b="1" kern="1200" smtClean="0"/>
            <a:t>III</a:t>
          </a:r>
          <a:endParaRPr lang="ru-RU" sz="1800" b="1" kern="1200" dirty="0"/>
        </a:p>
        <a:p>
          <a:pPr marL="171450" lvl="1" indent="-171450" algn="l" defTabSz="800100">
            <a:lnSpc>
              <a:spcPct val="90000"/>
            </a:lnSpc>
            <a:spcBef>
              <a:spcPct val="0"/>
            </a:spcBef>
            <a:spcAft>
              <a:spcPct val="15000"/>
            </a:spcAft>
            <a:buChar char="••"/>
          </a:pPr>
          <a:r>
            <a:rPr lang="en-US" sz="1800" b="1" kern="1200" smtClean="0"/>
            <a:t>Samba + Kerberos</a:t>
          </a:r>
          <a:endParaRPr lang="ru-RU" sz="1800" b="1" kern="1200" dirty="0"/>
        </a:p>
      </dsp:txBody>
      <dsp:txXfrm>
        <a:off x="2431570" y="3154175"/>
        <a:ext cx="3566542" cy="936464"/>
      </dsp:txXfrm>
    </dsp:sp>
    <dsp:sp modelId="{A158004A-B985-4B7B-8D2B-B4EE6BF4FE5B}">
      <dsp:nvSpPr>
        <dsp:cNvPr id="0" name=""/>
        <dsp:cNvSpPr/>
      </dsp:nvSpPr>
      <dsp:spPr>
        <a:xfrm rot="5400000">
          <a:off x="4039254" y="4114051"/>
          <a:ext cx="351174" cy="421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b="1" kern="1200"/>
        </a:p>
      </dsp:txBody>
      <dsp:txXfrm rot="5400000">
        <a:off x="4039254" y="4114051"/>
        <a:ext cx="351174" cy="421408"/>
      </dsp:txXfrm>
    </dsp:sp>
    <dsp:sp modelId="{72C6006C-28E0-41D5-8F4A-5DF210E09F60}">
      <dsp:nvSpPr>
        <dsp:cNvPr id="0" name=""/>
        <dsp:cNvSpPr/>
      </dsp:nvSpPr>
      <dsp:spPr>
        <a:xfrm>
          <a:off x="2431570" y="4558871"/>
          <a:ext cx="3566542" cy="93646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Интеграция </a:t>
          </a:r>
          <a:r>
            <a:rPr lang="en-US" sz="1800" b="1" kern="1200" smtClean="0"/>
            <a:t>Linux </a:t>
          </a:r>
          <a:r>
            <a:rPr lang="ru-RU" sz="1800" b="1" kern="1200" dirty="0" smtClean="0"/>
            <a:t>в </a:t>
          </a:r>
          <a:r>
            <a:rPr lang="en-US" sz="1800" b="1" kern="1200" smtClean="0"/>
            <a:t>AD - IV</a:t>
          </a:r>
          <a:endParaRPr lang="ru-RU" sz="1800" b="1" kern="1200" dirty="0"/>
        </a:p>
        <a:p>
          <a:pPr marL="171450" lvl="1" indent="-171450" algn="l" defTabSz="800100">
            <a:lnSpc>
              <a:spcPct val="90000"/>
            </a:lnSpc>
            <a:spcBef>
              <a:spcPct val="0"/>
            </a:spcBef>
            <a:spcAft>
              <a:spcPct val="15000"/>
            </a:spcAft>
            <a:buChar char="••"/>
          </a:pPr>
          <a:r>
            <a:rPr lang="en-US" sz="1800" b="1" kern="1200" smtClean="0"/>
            <a:t>LDAP + Kerberos + AD</a:t>
          </a:r>
          <a:endParaRPr lang="ru-RU" sz="1800" b="1" kern="1200" dirty="0"/>
        </a:p>
        <a:p>
          <a:pPr marL="114300" lvl="1" indent="-114300" algn="l" defTabSz="622300">
            <a:lnSpc>
              <a:spcPct val="90000"/>
            </a:lnSpc>
            <a:spcBef>
              <a:spcPct val="0"/>
            </a:spcBef>
            <a:spcAft>
              <a:spcPct val="15000"/>
            </a:spcAft>
            <a:buChar char="••"/>
          </a:pPr>
          <a:r>
            <a:rPr lang="ru-RU" sz="1400" kern="1200" dirty="0" smtClean="0">
              <a:hlinkClick xmlns:r="http://schemas.openxmlformats.org/officeDocument/2006/relationships" r:id="rId3"/>
            </a:rPr>
            <a:t>http://www.techdays.ru/videos/2462.html</a:t>
          </a:r>
          <a:endParaRPr lang="ru-RU" sz="1400" b="1" kern="1200" dirty="0"/>
        </a:p>
      </dsp:txBody>
      <dsp:txXfrm>
        <a:off x="2431570" y="4558871"/>
        <a:ext cx="3566542" cy="9364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4/4/2010</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4/4/2010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4/4/2010 12:15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ru-RU"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
        <p:nvSpPr>
          <p:cNvPr id="7" name="Text Placeholder 6"/>
          <p:cNvSpPr>
            <a:spLocks noGrp="1"/>
          </p:cNvSpPr>
          <p:nvPr>
            <p:ph type="body" sz="quarter" idx="10" hasCustomPrompt="1"/>
          </p:nvPr>
        </p:nvSpPr>
        <p:spPr>
          <a:xfrm>
            <a:off x="768086"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1095376" rtl="0" eaLnBrk="1" fontAlgn="base" hangingPunct="1">
              <a:lnSpc>
                <a:spcPct val="90000"/>
              </a:lnSpc>
              <a:spcBef>
                <a:spcPct val="0"/>
              </a:spcBef>
              <a:spcAft>
                <a:spcPct val="0"/>
              </a:spcAft>
              <a:buClr>
                <a:schemeClr val="tx2"/>
              </a:buClr>
              <a:buSzPct val="95000"/>
              <a:buFont typeface="Arial" pitchFamily="34" charset="0"/>
              <a:buNone/>
              <a:defRPr lang="en-US" sz="12000" b="1" kern="1200" spc="-770" dirty="0" smtClean="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smtClean="0"/>
              <a:t>Образец заголовка</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4" name="Picture 3" descr="slidebakbar2.png"/>
          <p:cNvPicPr>
            <a:picLocks noChangeAspect="1"/>
          </p:cNvPicPr>
          <p:nvPr/>
        </p:nvPicPr>
        <p:blipFill>
          <a:blip r:embed="rId15" cstate="print"/>
          <a:stretch>
            <a:fillRect/>
          </a:stretch>
        </p:blipFill>
        <p:spPr>
          <a:xfrm>
            <a:off x="0" y="6238776"/>
            <a:ext cx="9144000" cy="619224"/>
          </a:xfrm>
          <a:prstGeom prst="rect">
            <a:avLst/>
          </a:prstGeom>
        </p:spPr>
      </p:pic>
      <p:sp>
        <p:nvSpPr>
          <p:cNvPr id="5" name="TextBox 4"/>
          <p:cNvSpPr txBox="1"/>
          <p:nvPr/>
        </p:nvSpPr>
        <p:spPr>
          <a:xfrm>
            <a:off x="3357554" y="6488668"/>
            <a:ext cx="5786446" cy="369332"/>
          </a:xfrm>
          <a:prstGeom prst="rect">
            <a:avLst/>
          </a:prstGeom>
          <a:noFill/>
        </p:spPr>
        <p:txBody>
          <a:bodyPr wrap="square" rtlCol="0">
            <a:spAutoFit/>
          </a:bodyPr>
          <a:lstStyle/>
          <a:p>
            <a:pPr algn="l"/>
            <a:r>
              <a:rPr lang="en-US" b="1" dirty="0" smtClean="0">
                <a:solidFill>
                  <a:schemeClr val="bg2">
                    <a:lumMod val="75000"/>
                  </a:schemeClr>
                </a:solidFill>
              </a:rPr>
              <a:t>Microsoft</a:t>
            </a:r>
            <a:r>
              <a:rPr lang="en-US" b="1" baseline="0" dirty="0" smtClean="0">
                <a:solidFill>
                  <a:schemeClr val="bg2">
                    <a:lumMod val="75000"/>
                  </a:schemeClr>
                </a:solidFill>
              </a:rPr>
              <a:t> TechDays	http://www.techdays.ru </a:t>
            </a:r>
            <a:endParaRPr lang="en-US" b="1" dirty="0">
              <a:solidFill>
                <a:schemeClr val="bg2">
                  <a:lumMod val="75000"/>
                </a:schemeClr>
              </a:solidFill>
            </a:endParaRP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interopsystems.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www.microsoft.com/downloads/en/confirmation.aspx?familyId=144f7b82-65cf-4105-b60c-44515299797d&amp;displayLang=en" TargetMode="External"/><Relationship Id="rId4" Type="http://schemas.openxmlformats.org/officeDocument/2006/relationships/hyperlink" Target="http://www.samba.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rzdebski\MS\Events\2008-09 TechDays\Logo_.jpg"/>
          <p:cNvPicPr>
            <a:picLocks noChangeAspect="1" noChangeArrowheads="1"/>
          </p:cNvPicPr>
          <p:nvPr/>
        </p:nvPicPr>
        <p:blipFill>
          <a:blip r:embed="rId3" cstate="print"/>
          <a:srcRect/>
          <a:stretch>
            <a:fillRect/>
          </a:stretch>
        </p:blipFill>
        <p:spPr bwMode="auto">
          <a:xfrm>
            <a:off x="50542" y="714356"/>
            <a:ext cx="9093458" cy="5429264"/>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ru-RU" sz="3200" dirty="0" smtClean="0"/>
              <a:t>Установка: Настраиваем </a:t>
            </a:r>
            <a:r>
              <a:rPr lang="en-US" sz="3200" smtClean="0"/>
              <a:t>Kerberos</a:t>
            </a:r>
            <a:r>
              <a:rPr lang="ru-RU" sz="3600" dirty="0" smtClean="0"/>
              <a:t>	</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1905000"/>
            <a:ext cx="8715436" cy="2308324"/>
          </a:xfrm>
        </p:spPr>
        <p:txBody>
          <a:bodyPr/>
          <a:lstStyle/>
          <a:p>
            <a:pPr>
              <a:buNone/>
            </a:pPr>
            <a:endParaRPr lang="en-US" sz="2000" smtClean="0">
              <a:solidFill>
                <a:schemeClr val="tx2">
                  <a:lumMod val="60000"/>
                  <a:lumOff val="40000"/>
                </a:schemeClr>
              </a:solidFill>
            </a:endParaRPr>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редактируем </a:t>
            </a:r>
            <a:r>
              <a:rPr lang="en-US" sz="2000" smtClean="0">
                <a:solidFill>
                  <a:schemeClr val="tx2">
                    <a:lumMod val="60000"/>
                    <a:lumOff val="40000"/>
                  </a:schemeClr>
                </a:solidFill>
              </a:rPr>
              <a:t>/etc/krb.conf</a:t>
            </a:r>
            <a:endParaRPr lang="ru-RU" sz="2000" dirty="0" smtClean="0">
              <a:solidFill>
                <a:schemeClr val="tx2">
                  <a:lumMod val="60000"/>
                  <a:lumOff val="40000"/>
                </a:schemeClr>
              </a:solidFill>
            </a:endParaRPr>
          </a:p>
          <a:p>
            <a:r>
              <a:rPr lang="en-US" sz="2000" smtClean="0"/>
              <a:t>MYDOMAIN.COM dc01.mydomain.com:88			</a:t>
            </a:r>
            <a:r>
              <a:rPr lang="en-US" sz="2000" smtClean="0">
                <a:solidFill>
                  <a:schemeClr val="tx2">
                    <a:lumMod val="60000"/>
                    <a:lumOff val="40000"/>
                  </a:schemeClr>
                </a:solidFill>
              </a:rPr>
              <a:t>#</a:t>
            </a:r>
            <a:r>
              <a:rPr lang="ru-RU" sz="2000" dirty="0" smtClean="0">
                <a:solidFill>
                  <a:schemeClr val="tx2">
                    <a:lumMod val="60000"/>
                    <a:lumOff val="40000"/>
                  </a:schemeClr>
                </a:solidFill>
              </a:rPr>
              <a:t> </a:t>
            </a:r>
            <a:r>
              <a:rPr lang="en-US" sz="2000" smtClean="0">
                <a:solidFill>
                  <a:schemeClr val="tx2">
                    <a:lumMod val="60000"/>
                    <a:lumOff val="40000"/>
                  </a:schemeClr>
                </a:solidFill>
              </a:rPr>
              <a:t>KDC</a:t>
            </a:r>
          </a:p>
          <a:p>
            <a:r>
              <a:rPr lang="en-US" sz="2000" smtClean="0"/>
              <a:t>MYDOMAIN.COM dc01.mydomain.com:749 admin server	</a:t>
            </a:r>
          </a:p>
          <a:p>
            <a:endParaRPr lang="en-US" sz="2000" smtClean="0"/>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редактируем </a:t>
            </a:r>
            <a:r>
              <a:rPr lang="en-US" sz="2000" smtClean="0">
                <a:solidFill>
                  <a:schemeClr val="tx2">
                    <a:lumMod val="60000"/>
                    <a:lumOff val="40000"/>
                  </a:schemeClr>
                </a:solidFill>
              </a:rPr>
              <a:t>/etc/krb.realms</a:t>
            </a:r>
          </a:p>
          <a:p>
            <a:pPr>
              <a:buNone/>
            </a:pPr>
            <a:r>
              <a:rPr lang="en-US" sz="2000" smtClean="0"/>
              <a:t>.mydomain.com MYDOMAIN.COM</a:t>
            </a:r>
            <a:endParaRPr lang="ru-RU" sz="2000" dirty="0" smtClean="0"/>
          </a:p>
        </p:txBody>
      </p:sp>
      <p:pic>
        <p:nvPicPr>
          <p:cNvPr id="5" name="Рисунок 4" descr="Cerberus_(PSF).png"/>
          <p:cNvPicPr>
            <a:picLocks noChangeAspect="1"/>
          </p:cNvPicPr>
          <p:nvPr/>
        </p:nvPicPr>
        <p:blipFill>
          <a:blip r:embed="rId3" cstate="print"/>
          <a:stretch>
            <a:fillRect/>
          </a:stretch>
        </p:blipFill>
        <p:spPr>
          <a:xfrm>
            <a:off x="7500958" y="5572140"/>
            <a:ext cx="1367041" cy="905665"/>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ru-RU" sz="3200" dirty="0" smtClean="0"/>
              <a:t>Установка: Настраиваем </a:t>
            </a:r>
            <a:r>
              <a:rPr lang="en-US" sz="3200" smtClean="0"/>
              <a:t>Kerberos</a:t>
            </a:r>
            <a:r>
              <a:rPr lang="ru-RU" sz="3600" dirty="0" smtClean="0"/>
              <a:t>	</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1571612"/>
            <a:ext cx="8715436" cy="5016758"/>
          </a:xfrm>
        </p:spPr>
        <p:txBody>
          <a:bodyPr/>
          <a:lstStyle/>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редактируем </a:t>
            </a:r>
            <a:r>
              <a:rPr lang="en-US" sz="2000" smtClean="0">
                <a:solidFill>
                  <a:schemeClr val="tx2">
                    <a:lumMod val="60000"/>
                    <a:lumOff val="40000"/>
                  </a:schemeClr>
                </a:solidFill>
              </a:rPr>
              <a:t>/etc/krb5.conf</a:t>
            </a:r>
          </a:p>
          <a:p>
            <a:r>
              <a:rPr lang="en-US" sz="2000" smtClean="0"/>
              <a:t>[libdefaults]</a:t>
            </a:r>
          </a:p>
          <a:p>
            <a:r>
              <a:rPr lang="en-US" sz="2000" smtClean="0"/>
              <a:t>default_realm = MYDOMAIN.COM</a:t>
            </a:r>
          </a:p>
          <a:p>
            <a:r>
              <a:rPr lang="en-US" sz="2000" smtClean="0"/>
              <a:t>dns_lookup_realm = true</a:t>
            </a:r>
          </a:p>
          <a:p>
            <a:r>
              <a:rPr lang="en-US" sz="2000" smtClean="0"/>
              <a:t>dns_lookup_kdc = true</a:t>
            </a:r>
          </a:p>
          <a:p>
            <a:r>
              <a:rPr lang="en-US" sz="2000" smtClean="0"/>
              <a:t>[realms]</a:t>
            </a:r>
          </a:p>
          <a:p>
            <a:r>
              <a:rPr lang="en-US" sz="2000" smtClean="0"/>
              <a:t>MYDOMAIN.COM = {</a:t>
            </a:r>
          </a:p>
          <a:p>
            <a:r>
              <a:rPr lang="en-US" sz="2000" smtClean="0"/>
              <a:t>	kdc = dc01.mydomain.com:88</a:t>
            </a:r>
          </a:p>
          <a:p>
            <a:r>
              <a:rPr lang="en-US" sz="2000" smtClean="0"/>
              <a:t>	admin_server = dc01.mydomain.com:749</a:t>
            </a:r>
          </a:p>
          <a:p>
            <a:r>
              <a:rPr lang="en-US" sz="2000" smtClean="0"/>
              <a:t>	kpasswd_server = dc01.mydomain.com:464</a:t>
            </a:r>
          </a:p>
          <a:p>
            <a:r>
              <a:rPr lang="en-US" sz="2000" smtClean="0"/>
              <a:t>	kpasswd_protocol = SET_CHANGE</a:t>
            </a:r>
          </a:p>
          <a:p>
            <a:r>
              <a:rPr lang="en-US" sz="2000" smtClean="0"/>
              <a:t>	}</a:t>
            </a:r>
          </a:p>
          <a:p>
            <a:r>
              <a:rPr lang="en-US" sz="2000" smtClean="0"/>
              <a:t>[domain_realm]</a:t>
            </a:r>
          </a:p>
          <a:p>
            <a:r>
              <a:rPr lang="en-US" sz="2000" smtClean="0"/>
              <a:t>*.addomain.local = MYDOMAIN.COM</a:t>
            </a:r>
          </a:p>
          <a:p>
            <a:r>
              <a:rPr lang="en-US" sz="2000" smtClean="0"/>
              <a:t>.addomain.local = MYDOMAIN.COM</a:t>
            </a:r>
            <a:endParaRPr lang="ru-RU" sz="2000" dirty="0" smtClean="0"/>
          </a:p>
        </p:txBody>
      </p:sp>
      <p:pic>
        <p:nvPicPr>
          <p:cNvPr id="5" name="Рисунок 4" descr="Cerberus_(PSF).png"/>
          <p:cNvPicPr>
            <a:picLocks noChangeAspect="1"/>
          </p:cNvPicPr>
          <p:nvPr/>
        </p:nvPicPr>
        <p:blipFill>
          <a:blip r:embed="rId3" cstate="print"/>
          <a:stretch>
            <a:fillRect/>
          </a:stretch>
        </p:blipFill>
        <p:spPr>
          <a:xfrm>
            <a:off x="7500958" y="5572140"/>
            <a:ext cx="1367041" cy="905665"/>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ru-RU" sz="3200" dirty="0" smtClean="0"/>
              <a:t>Установка: Настраиваем </a:t>
            </a:r>
            <a:r>
              <a:rPr lang="en-US" sz="3200" smtClean="0"/>
              <a:t>Kerberos</a:t>
            </a:r>
            <a:r>
              <a:rPr lang="ru-RU" sz="3600" dirty="0" smtClean="0"/>
              <a:t>	</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2071678"/>
            <a:ext cx="8715436" cy="1631216"/>
          </a:xfrm>
        </p:spPr>
        <p:txBody>
          <a:bodyPr/>
          <a:lstStyle/>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для проверки и настройки ряда параметров можно </a:t>
            </a:r>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воспользоваться</a:t>
            </a:r>
            <a:r>
              <a:rPr lang="en-US" sz="2000" smtClean="0">
                <a:solidFill>
                  <a:schemeClr val="tx2">
                    <a:lumMod val="60000"/>
                    <a:lumOff val="40000"/>
                  </a:schemeClr>
                </a:solidFill>
              </a:rPr>
              <a:t>:</a:t>
            </a:r>
          </a:p>
          <a:p>
            <a:endParaRPr lang="en-US" sz="2000" smtClean="0"/>
          </a:p>
          <a:p>
            <a:endParaRPr lang="en-US" sz="2000" smtClean="0"/>
          </a:p>
          <a:p>
            <a:r>
              <a:rPr lang="en-US" sz="2000" smtClean="0"/>
              <a:t>system-config-authentication</a:t>
            </a:r>
            <a:endParaRPr lang="ru-RU" sz="2000" dirty="0" smtClean="0"/>
          </a:p>
        </p:txBody>
      </p:sp>
      <p:pic>
        <p:nvPicPr>
          <p:cNvPr id="5" name="Рисунок 4" descr="Cerberus_(PSF).png"/>
          <p:cNvPicPr>
            <a:picLocks noChangeAspect="1"/>
          </p:cNvPicPr>
          <p:nvPr/>
        </p:nvPicPr>
        <p:blipFill>
          <a:blip r:embed="rId3" cstate="print"/>
          <a:stretch>
            <a:fillRect/>
          </a:stretch>
        </p:blipFill>
        <p:spPr>
          <a:xfrm>
            <a:off x="7500958" y="5572140"/>
            <a:ext cx="1367041" cy="905665"/>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06594"/>
          </a:xfrm>
        </p:spPr>
        <p:txBody>
          <a:bodyPr/>
          <a:lstStyle/>
          <a:p>
            <a:r>
              <a:rPr lang="ru-RU" sz="3200" dirty="0" smtClean="0"/>
              <a:t>Установка: Настраиваем порядок получения информации о пользователях, группах и т.д.</a:t>
            </a:r>
            <a:r>
              <a:rPr lang="ru-RU" sz="3600" dirty="0" smtClean="0"/>
              <a:t>	</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2071678"/>
            <a:ext cx="8715436" cy="2646878"/>
          </a:xfrm>
        </p:spPr>
        <p:txBody>
          <a:bodyPr/>
          <a:lstStyle/>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редактируем </a:t>
            </a:r>
            <a:r>
              <a:rPr lang="en-US" sz="2000" smtClean="0">
                <a:solidFill>
                  <a:schemeClr val="tx2">
                    <a:lumMod val="60000"/>
                    <a:lumOff val="40000"/>
                  </a:schemeClr>
                </a:solidFill>
              </a:rPr>
              <a:t>/</a:t>
            </a:r>
            <a:r>
              <a:rPr lang="en-US" sz="2000" smtClean="0">
                <a:solidFill>
                  <a:schemeClr val="tx2">
                    <a:lumMod val="60000"/>
                    <a:lumOff val="40000"/>
                  </a:schemeClr>
                </a:solidFill>
              </a:rPr>
              <a:t>etc/nsswitch.conf</a:t>
            </a:r>
            <a:endParaRPr lang="ru-RU" sz="2000" dirty="0" smtClean="0">
              <a:solidFill>
                <a:schemeClr val="tx2">
                  <a:lumMod val="60000"/>
                  <a:lumOff val="40000"/>
                </a:schemeClr>
              </a:solidFill>
            </a:endParaRPr>
          </a:p>
          <a:p>
            <a:r>
              <a:rPr lang="en-US" sz="2000" smtClean="0"/>
              <a:t>...</a:t>
            </a:r>
          </a:p>
          <a:p>
            <a:r>
              <a:rPr lang="en-US" sz="2000" smtClean="0"/>
              <a:t>passwd:	compat winbind files</a:t>
            </a:r>
          </a:p>
          <a:p>
            <a:r>
              <a:rPr lang="en-US" sz="2000" smtClean="0"/>
              <a:t>group:	compat winbind files 		</a:t>
            </a:r>
          </a:p>
          <a:p>
            <a:r>
              <a:rPr lang="en-US" sz="2000" smtClean="0"/>
              <a:t>hosts:	files dns winbind</a:t>
            </a:r>
          </a:p>
          <a:p>
            <a:r>
              <a:rPr lang="en-US" sz="2000" smtClean="0"/>
              <a:t>...</a:t>
            </a:r>
          </a:p>
          <a:p>
            <a:endParaRPr lang="en-US" sz="2000" smtClean="0"/>
          </a:p>
          <a:p>
            <a:endParaRPr lang="ru-RU" sz="2000" dirty="0" smtClean="0"/>
          </a:p>
        </p:txBody>
      </p:sp>
      <p:pic>
        <p:nvPicPr>
          <p:cNvPr id="1026" name="Picture 2" descr="C:\Users\fred\AppData\Local\Microsoft\Windows\Temporary Internet Files\Content.IE5\B564SMJY\MCj04348880000[1].png"/>
          <p:cNvPicPr>
            <a:picLocks noChangeAspect="1" noChangeArrowheads="1"/>
          </p:cNvPicPr>
          <p:nvPr/>
        </p:nvPicPr>
        <p:blipFill>
          <a:blip r:embed="rId3" cstate="print"/>
          <a:srcRect/>
          <a:stretch>
            <a:fillRect/>
          </a:stretch>
        </p:blipFill>
        <p:spPr bwMode="auto">
          <a:xfrm>
            <a:off x="7715272" y="5786454"/>
            <a:ext cx="888984" cy="888984"/>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06594"/>
          </a:xfrm>
        </p:spPr>
        <p:txBody>
          <a:bodyPr/>
          <a:lstStyle/>
          <a:p>
            <a:r>
              <a:rPr lang="ru-RU" sz="3200" dirty="0" smtClean="0"/>
              <a:t>Установка: Определяем создание домашних каталогов </a:t>
            </a:r>
            <a:r>
              <a:rPr lang="ru-RU" sz="3600" dirty="0" smtClean="0"/>
              <a:t>	</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2071678"/>
            <a:ext cx="8715436" cy="3628686"/>
          </a:xfrm>
        </p:spPr>
        <p:txBody>
          <a:bodyPr/>
          <a:lstStyle/>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редактируем </a:t>
            </a:r>
            <a:r>
              <a:rPr lang="en-US" sz="2000" smtClean="0">
                <a:solidFill>
                  <a:schemeClr val="tx2">
                    <a:lumMod val="60000"/>
                    <a:lumOff val="40000"/>
                  </a:schemeClr>
                </a:solidFill>
              </a:rPr>
              <a:t>/etc/pam.d/system-auth</a:t>
            </a:r>
            <a:endParaRPr lang="ru-RU" sz="2000" dirty="0" smtClean="0">
              <a:solidFill>
                <a:schemeClr val="tx2">
                  <a:lumMod val="60000"/>
                  <a:lumOff val="40000"/>
                </a:schemeClr>
              </a:solidFill>
            </a:endParaRPr>
          </a:p>
          <a:p>
            <a:r>
              <a:rPr lang="en-US" sz="2000" smtClean="0"/>
              <a:t>...</a:t>
            </a:r>
          </a:p>
          <a:p>
            <a:r>
              <a:rPr lang="en-US" sz="1800" smtClean="0"/>
              <a:t>Session required pam_mkhomedir.so skel=/etc/skel umask=0022</a:t>
            </a:r>
          </a:p>
          <a:p>
            <a:r>
              <a:rPr lang="en-US" sz="2000" smtClean="0"/>
              <a:t>...</a:t>
            </a:r>
          </a:p>
          <a:p>
            <a:endParaRPr lang="en-US" sz="2000" smtClean="0"/>
          </a:p>
          <a:p>
            <a:r>
              <a:rPr lang="en-US" sz="2000" smtClean="0">
                <a:solidFill>
                  <a:schemeClr val="tx2">
                    <a:lumMod val="60000"/>
                    <a:lumOff val="40000"/>
                  </a:schemeClr>
                </a:solidFill>
              </a:rPr>
              <a:t># </a:t>
            </a:r>
            <a:r>
              <a:rPr lang="ru-RU" sz="2000" dirty="0" smtClean="0">
                <a:solidFill>
                  <a:schemeClr val="tx2">
                    <a:lumMod val="60000"/>
                    <a:lumOff val="40000"/>
                  </a:schemeClr>
                </a:solidFill>
              </a:rPr>
              <a:t>Каталоги создаются с использованием </a:t>
            </a:r>
            <a:r>
              <a:rPr lang="en-US" sz="2000" smtClean="0">
                <a:solidFill>
                  <a:schemeClr val="tx2">
                    <a:lumMod val="60000"/>
                    <a:lumOff val="40000"/>
                  </a:schemeClr>
                </a:solidFill>
              </a:rPr>
              <a:t>/etc/skel – </a:t>
            </a:r>
            <a:r>
              <a:rPr lang="ru-RU" sz="2000" dirty="0" smtClean="0">
                <a:solidFill>
                  <a:schemeClr val="tx2">
                    <a:lumMod val="60000"/>
                    <a:lumOff val="40000"/>
                  </a:schemeClr>
                </a:solidFill>
              </a:rPr>
              <a:t>аналог </a:t>
            </a:r>
          </a:p>
          <a:p>
            <a:r>
              <a:rPr lang="en-US" sz="2000" smtClean="0">
                <a:solidFill>
                  <a:schemeClr val="tx2">
                    <a:lumMod val="60000"/>
                    <a:lumOff val="40000"/>
                  </a:schemeClr>
                </a:solidFill>
              </a:rPr>
              <a:t># </a:t>
            </a:r>
            <a:r>
              <a:rPr lang="ru-RU" sz="2000" dirty="0" smtClean="0">
                <a:solidFill>
                  <a:schemeClr val="tx2">
                    <a:lumMod val="60000"/>
                    <a:lumOff val="40000"/>
                  </a:schemeClr>
                </a:solidFill>
              </a:rPr>
              <a:t>профиля по умолчанию в </a:t>
            </a:r>
            <a:r>
              <a:rPr lang="en-US" sz="2000" smtClean="0">
                <a:solidFill>
                  <a:schemeClr val="tx2">
                    <a:lumMod val="60000"/>
                    <a:lumOff val="40000"/>
                  </a:schemeClr>
                </a:solidFill>
              </a:rPr>
              <a:t>Windows. </a:t>
            </a:r>
            <a:r>
              <a:rPr lang="ru-RU" sz="2000" dirty="0" smtClean="0">
                <a:solidFill>
                  <a:schemeClr val="tx2">
                    <a:lumMod val="60000"/>
                    <a:lumOff val="40000"/>
                  </a:schemeClr>
                </a:solidFill>
              </a:rPr>
              <a:t>Разрешения на домашний </a:t>
            </a:r>
            <a:endParaRPr lang="en-US" sz="2000" smtClean="0">
              <a:solidFill>
                <a:schemeClr val="tx2">
                  <a:lumMod val="60000"/>
                  <a:lumOff val="40000"/>
                </a:schemeClr>
              </a:solidFill>
            </a:endParaRPr>
          </a:p>
          <a:p>
            <a:r>
              <a:rPr lang="en-US" sz="2000" smtClean="0">
                <a:solidFill>
                  <a:schemeClr val="tx2">
                    <a:lumMod val="60000"/>
                    <a:lumOff val="40000"/>
                  </a:schemeClr>
                </a:solidFill>
              </a:rPr>
              <a:t># </a:t>
            </a:r>
            <a:r>
              <a:rPr lang="ru-RU" sz="2000" dirty="0" smtClean="0">
                <a:solidFill>
                  <a:schemeClr val="tx2">
                    <a:lumMod val="60000"/>
                    <a:lumOff val="40000"/>
                  </a:schemeClr>
                </a:solidFill>
              </a:rPr>
              <a:t>каталог: владелец – полный доступ, все остальные – </a:t>
            </a:r>
            <a:endParaRPr lang="en-US" sz="2000" smtClean="0">
              <a:solidFill>
                <a:schemeClr val="tx2">
                  <a:lumMod val="60000"/>
                  <a:lumOff val="40000"/>
                </a:schemeClr>
              </a:solidFill>
            </a:endParaRPr>
          </a:p>
          <a:p>
            <a:r>
              <a:rPr lang="en-US" sz="2000" smtClean="0">
                <a:solidFill>
                  <a:schemeClr val="tx2">
                    <a:lumMod val="60000"/>
                    <a:lumOff val="40000"/>
                  </a:schemeClr>
                </a:solidFill>
              </a:rPr>
              <a:t># </a:t>
            </a:r>
            <a:r>
              <a:rPr lang="ru-RU" sz="2000" dirty="0" smtClean="0">
                <a:solidFill>
                  <a:schemeClr val="tx2">
                    <a:lumMod val="60000"/>
                    <a:lumOff val="40000"/>
                  </a:schemeClr>
                </a:solidFill>
              </a:rPr>
              <a:t>чтение.</a:t>
            </a:r>
            <a:endParaRPr lang="en-US" sz="2000" smtClean="0"/>
          </a:p>
          <a:p>
            <a:endParaRPr lang="en-US" sz="2000" smtClean="0"/>
          </a:p>
          <a:p>
            <a:endParaRPr lang="ru-RU" sz="2000" dirty="0" smtClean="0"/>
          </a:p>
        </p:txBody>
      </p:sp>
      <p:pic>
        <p:nvPicPr>
          <p:cNvPr id="4" name="Picture 2" descr="C:\Users\fred\AppData\Local\Microsoft\Windows\Temporary Internet Files\Content.IE5\B564SMJY\MCj04338530000[1].png"/>
          <p:cNvPicPr>
            <a:picLocks noChangeAspect="1" noChangeArrowheads="1"/>
          </p:cNvPicPr>
          <p:nvPr/>
        </p:nvPicPr>
        <p:blipFill>
          <a:blip r:embed="rId3" cstate="print"/>
          <a:srcRect/>
          <a:stretch>
            <a:fillRect/>
          </a:stretch>
        </p:blipFill>
        <p:spPr bwMode="auto">
          <a:xfrm>
            <a:off x="7715272" y="5572140"/>
            <a:ext cx="1050908" cy="1050908"/>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ru-RU" sz="3200" dirty="0" smtClean="0"/>
              <a:t>Установка: Настраиваем </a:t>
            </a:r>
            <a:r>
              <a:rPr lang="en-US" sz="3200" smtClean="0"/>
              <a:t>Samba</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1643050"/>
            <a:ext cx="8715436" cy="4881336"/>
          </a:xfrm>
        </p:spPr>
        <p:txBody>
          <a:bodyPr/>
          <a:lstStyle/>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редактируем </a:t>
            </a:r>
            <a:r>
              <a:rPr lang="en-US" sz="2000" smtClean="0">
                <a:solidFill>
                  <a:schemeClr val="tx2">
                    <a:lumMod val="60000"/>
                    <a:lumOff val="40000"/>
                  </a:schemeClr>
                </a:solidFill>
              </a:rPr>
              <a:t>/etc/samba/smb.conf</a:t>
            </a:r>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Примерный файл конфигурации:</a:t>
            </a:r>
          </a:p>
          <a:p>
            <a:r>
              <a:rPr lang="en-US" sz="1800" smtClean="0"/>
              <a:t>[global]  </a:t>
            </a:r>
          </a:p>
          <a:p>
            <a:r>
              <a:rPr lang="en-US" sz="1800" smtClean="0"/>
              <a:t>unix charset = LOCALE  </a:t>
            </a:r>
          </a:p>
          <a:p>
            <a:r>
              <a:rPr lang="en-US" sz="1800" smtClean="0"/>
              <a:t>workgroup = MYDOMAIN </a:t>
            </a:r>
            <a:r>
              <a:rPr lang="ru-RU" sz="1800" dirty="0" smtClean="0"/>
              <a:t>		</a:t>
            </a:r>
            <a:r>
              <a:rPr lang="en-US" sz="1800" smtClean="0">
                <a:solidFill>
                  <a:schemeClr val="tx2">
                    <a:lumMod val="60000"/>
                    <a:lumOff val="40000"/>
                  </a:schemeClr>
                </a:solidFill>
              </a:rPr>
              <a:t># </a:t>
            </a:r>
            <a:r>
              <a:rPr lang="ru-RU" sz="1800" dirty="0" smtClean="0">
                <a:solidFill>
                  <a:schemeClr val="tx2">
                    <a:lumMod val="60000"/>
                    <a:lumOff val="40000"/>
                  </a:schemeClr>
                </a:solidFill>
              </a:rPr>
              <a:t>домен </a:t>
            </a:r>
            <a:r>
              <a:rPr lang="en-US" sz="1800" smtClean="0">
                <a:solidFill>
                  <a:schemeClr val="tx2">
                    <a:lumMod val="60000"/>
                    <a:lumOff val="40000"/>
                  </a:schemeClr>
                </a:solidFill>
              </a:rPr>
              <a:t>AD </a:t>
            </a:r>
          </a:p>
          <a:p>
            <a:r>
              <a:rPr lang="en-US" sz="1800" smtClean="0"/>
              <a:t>netbios name = </a:t>
            </a:r>
            <a:r>
              <a:rPr lang="en-US" sz="1800" smtClean="0">
                <a:solidFill>
                  <a:srgbClr val="FF0000"/>
                </a:solidFill>
              </a:rPr>
              <a:t>LX01</a:t>
            </a:r>
            <a:r>
              <a:rPr lang="en-US" sz="1800" smtClean="0"/>
              <a:t> 	</a:t>
            </a:r>
            <a:r>
              <a:rPr lang="ru-RU" sz="1800" dirty="0" smtClean="0"/>
              <a:t>	</a:t>
            </a:r>
            <a:r>
              <a:rPr lang="en-US" sz="1800" smtClean="0"/>
              <a:t>	</a:t>
            </a:r>
            <a:r>
              <a:rPr lang="en-US" sz="1800" smtClean="0">
                <a:solidFill>
                  <a:schemeClr val="tx2">
                    <a:lumMod val="60000"/>
                    <a:lumOff val="40000"/>
                  </a:schemeClr>
                </a:solidFill>
              </a:rPr>
              <a:t># </a:t>
            </a:r>
            <a:r>
              <a:rPr lang="ru-RU" sz="1800" dirty="0" smtClean="0">
                <a:solidFill>
                  <a:schemeClr val="tx2">
                    <a:lumMod val="60000"/>
                    <a:lumOff val="40000"/>
                  </a:schemeClr>
                </a:solidFill>
              </a:rPr>
              <a:t>как имя хоста </a:t>
            </a:r>
            <a:r>
              <a:rPr lang="ru-RU" sz="1800" dirty="0" smtClean="0">
                <a:solidFill>
                  <a:srgbClr val="FF0000"/>
                </a:solidFill>
              </a:rPr>
              <a:t>(важно!)</a:t>
            </a:r>
            <a:endParaRPr lang="en-US" sz="1800" smtClean="0">
              <a:solidFill>
                <a:srgbClr val="FF0000"/>
              </a:solidFill>
            </a:endParaRPr>
          </a:p>
          <a:p>
            <a:r>
              <a:rPr lang="en-US" sz="1800" smtClean="0"/>
              <a:t>realm = MYDOMAIN.COM</a:t>
            </a:r>
            <a:r>
              <a:rPr lang="ru-RU" sz="1800" dirty="0" smtClean="0"/>
              <a:t>		</a:t>
            </a:r>
            <a:r>
              <a:rPr lang="en-US" sz="1800" smtClean="0"/>
              <a:t>	</a:t>
            </a:r>
            <a:r>
              <a:rPr lang="en-US" sz="1800" smtClean="0">
                <a:solidFill>
                  <a:schemeClr val="tx2">
                    <a:lumMod val="60000"/>
                    <a:lumOff val="40000"/>
                  </a:schemeClr>
                </a:solidFill>
              </a:rPr>
              <a:t># </a:t>
            </a:r>
            <a:r>
              <a:rPr lang="ru-RU" sz="1800" dirty="0" smtClean="0">
                <a:solidFill>
                  <a:schemeClr val="tx2">
                    <a:lumMod val="60000"/>
                    <a:lumOff val="40000"/>
                  </a:schemeClr>
                </a:solidFill>
              </a:rPr>
              <a:t>домен </a:t>
            </a:r>
            <a:r>
              <a:rPr lang="en-US" sz="1800" smtClean="0">
                <a:solidFill>
                  <a:schemeClr val="tx2">
                    <a:lumMod val="60000"/>
                    <a:lumOff val="40000"/>
                  </a:schemeClr>
                </a:solidFill>
              </a:rPr>
              <a:t>AD</a:t>
            </a:r>
          </a:p>
          <a:p>
            <a:r>
              <a:rPr lang="en-US" sz="1800" smtClean="0"/>
              <a:t>server string = Some Comment </a:t>
            </a:r>
          </a:p>
          <a:p>
            <a:r>
              <a:rPr lang="en-US" sz="1800" smtClean="0"/>
              <a:t>security = </a:t>
            </a:r>
            <a:r>
              <a:rPr lang="en-US" sz="1800" smtClean="0">
                <a:solidFill>
                  <a:srgbClr val="FF0000"/>
                </a:solidFill>
              </a:rPr>
              <a:t>ADS</a:t>
            </a:r>
            <a:r>
              <a:rPr lang="en-US" sz="1800" smtClean="0"/>
              <a:t>  			</a:t>
            </a:r>
            <a:r>
              <a:rPr lang="en-US" sz="1800" smtClean="0">
                <a:solidFill>
                  <a:schemeClr val="tx2">
                    <a:lumMod val="60000"/>
                    <a:lumOff val="40000"/>
                  </a:schemeClr>
                </a:solidFill>
              </a:rPr>
              <a:t># </a:t>
            </a:r>
            <a:r>
              <a:rPr lang="ru-RU" sz="1800" dirty="0" smtClean="0">
                <a:solidFill>
                  <a:schemeClr val="tx2">
                    <a:lumMod val="60000"/>
                    <a:lumOff val="40000"/>
                  </a:schemeClr>
                </a:solidFill>
              </a:rPr>
              <a:t>используем </a:t>
            </a:r>
            <a:r>
              <a:rPr lang="en-US" sz="1800" smtClean="0">
                <a:solidFill>
                  <a:schemeClr val="tx2">
                    <a:lumMod val="60000"/>
                    <a:lumOff val="40000"/>
                  </a:schemeClr>
                </a:solidFill>
              </a:rPr>
              <a:t>Kerberos</a:t>
            </a:r>
          </a:p>
          <a:p>
            <a:r>
              <a:rPr lang="en-US" sz="1800" smtClean="0"/>
              <a:t>allow trusted domains = No  </a:t>
            </a:r>
          </a:p>
          <a:p>
            <a:r>
              <a:rPr lang="en-US" sz="1800" smtClean="0">
                <a:solidFill>
                  <a:schemeClr val="tx2">
                    <a:lumMod val="60000"/>
                    <a:lumOff val="40000"/>
                  </a:schemeClr>
                </a:solidFill>
              </a:rPr>
              <a:t># </a:t>
            </a:r>
            <a:r>
              <a:rPr lang="ru-RU" sz="1800" dirty="0" smtClean="0">
                <a:solidFill>
                  <a:schemeClr val="tx2">
                    <a:lumMod val="60000"/>
                    <a:lumOff val="40000"/>
                  </a:schemeClr>
                </a:solidFill>
              </a:rPr>
              <a:t>параметры сопоставления </a:t>
            </a:r>
            <a:r>
              <a:rPr lang="en-US" sz="1800" smtClean="0">
                <a:solidFill>
                  <a:schemeClr val="tx2">
                    <a:lumMod val="60000"/>
                    <a:lumOff val="40000"/>
                  </a:schemeClr>
                </a:solidFill>
              </a:rPr>
              <a:t>Windows SID – Linux UID/GUID</a:t>
            </a:r>
          </a:p>
          <a:p>
            <a:r>
              <a:rPr lang="en-US" sz="1800" smtClean="0"/>
              <a:t>idmap backend = </a:t>
            </a:r>
            <a:r>
              <a:rPr lang="en-US" sz="1800" smtClean="0">
                <a:solidFill>
                  <a:srgbClr val="FF0000"/>
                </a:solidFill>
              </a:rPr>
              <a:t>idmap_rid</a:t>
            </a:r>
            <a:r>
              <a:rPr lang="en-US" sz="1800" smtClean="0"/>
              <a:t>:MYDOMAIN = 500-100000000  </a:t>
            </a:r>
          </a:p>
          <a:p>
            <a:r>
              <a:rPr lang="en-US" sz="1800" smtClean="0"/>
              <a:t>idmap uid = 500-100000000 idmap gid = 500-100000000  </a:t>
            </a:r>
          </a:p>
          <a:p>
            <a:r>
              <a:rPr lang="en-US" sz="1800" smtClean="0"/>
              <a:t>log level = 1  </a:t>
            </a:r>
          </a:p>
          <a:p>
            <a:r>
              <a:rPr lang="en-US" sz="1800" smtClean="0"/>
              <a:t>syslog = 0  </a:t>
            </a:r>
          </a:p>
          <a:p>
            <a:r>
              <a:rPr lang="en-US" sz="1800" smtClean="0"/>
              <a:t>...</a:t>
            </a:r>
          </a:p>
        </p:txBody>
      </p:sp>
      <p:pic>
        <p:nvPicPr>
          <p:cNvPr id="7" name="Рисунок 6" descr="Samba.png"/>
          <p:cNvPicPr>
            <a:picLocks noChangeAspect="1"/>
          </p:cNvPicPr>
          <p:nvPr/>
        </p:nvPicPr>
        <p:blipFill>
          <a:blip r:embed="rId3" cstate="print"/>
          <a:stretch>
            <a:fillRect/>
          </a:stretch>
        </p:blipFill>
        <p:spPr>
          <a:xfrm>
            <a:off x="7429520" y="5929330"/>
            <a:ext cx="1357311" cy="64608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ru-RU" sz="3200" dirty="0" smtClean="0"/>
              <a:t>Установка: Настраиваем </a:t>
            </a:r>
            <a:r>
              <a:rPr lang="en-US" sz="3200" smtClean="0"/>
              <a:t>Samba</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1643050"/>
            <a:ext cx="8715436" cy="5016758"/>
          </a:xfrm>
        </p:spPr>
        <p:txBody>
          <a:bodyPr/>
          <a:lstStyle/>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редактируем </a:t>
            </a:r>
            <a:r>
              <a:rPr lang="en-US" sz="2000" smtClean="0">
                <a:solidFill>
                  <a:schemeClr val="tx2">
                    <a:lumMod val="60000"/>
                    <a:lumOff val="40000"/>
                  </a:schemeClr>
                </a:solidFill>
              </a:rPr>
              <a:t>/etc/samba/smb.conf</a:t>
            </a:r>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Примерный файл конфигурации</a:t>
            </a:r>
            <a:r>
              <a:rPr lang="en-US" sz="2000" smtClean="0">
                <a:solidFill>
                  <a:schemeClr val="tx2">
                    <a:lumMod val="60000"/>
                    <a:lumOff val="40000"/>
                  </a:schemeClr>
                </a:solidFill>
              </a:rPr>
              <a:t> (</a:t>
            </a:r>
            <a:r>
              <a:rPr lang="ru-RU" sz="2000" dirty="0" smtClean="0">
                <a:solidFill>
                  <a:schemeClr val="tx2">
                    <a:lumMod val="60000"/>
                    <a:lumOff val="40000"/>
                  </a:schemeClr>
                </a:solidFill>
              </a:rPr>
              <a:t>продолжение):</a:t>
            </a:r>
          </a:p>
          <a:p>
            <a:r>
              <a:rPr lang="en-US" sz="2000" smtClean="0"/>
              <a:t>...</a:t>
            </a:r>
            <a:endParaRPr lang="ru-RU" sz="2000" dirty="0" smtClean="0"/>
          </a:p>
          <a:p>
            <a:r>
              <a:rPr lang="en-US" sz="2000" smtClean="0"/>
              <a:t>log file = /var/log/samba/%m  </a:t>
            </a:r>
          </a:p>
          <a:p>
            <a:r>
              <a:rPr lang="en-US" sz="2000" smtClean="0"/>
              <a:t>max log size = 50  </a:t>
            </a:r>
          </a:p>
          <a:p>
            <a:r>
              <a:rPr lang="en-US" sz="2000" smtClean="0"/>
              <a:t>template shell = /bin/bash  </a:t>
            </a:r>
          </a:p>
          <a:p>
            <a:r>
              <a:rPr lang="en-US" sz="2000" smtClean="0"/>
              <a:t>template homedir = /home/%U  </a:t>
            </a:r>
            <a:r>
              <a:rPr lang="ru-RU" sz="2000" dirty="0" smtClean="0"/>
              <a:t>		</a:t>
            </a:r>
            <a:r>
              <a:rPr lang="en-US" sz="2000" smtClean="0">
                <a:solidFill>
                  <a:schemeClr val="tx2">
                    <a:lumMod val="60000"/>
                    <a:lumOff val="40000"/>
                  </a:schemeClr>
                </a:solidFill>
              </a:rPr>
              <a:t> </a:t>
            </a:r>
            <a:r>
              <a:rPr lang="en-US" sz="1400" smtClean="0">
                <a:solidFill>
                  <a:schemeClr val="tx2">
                    <a:lumMod val="60000"/>
                    <a:lumOff val="40000"/>
                  </a:schemeClr>
                </a:solidFill>
              </a:rPr>
              <a:t># </a:t>
            </a:r>
            <a:r>
              <a:rPr lang="ru-RU" sz="1400" dirty="0" smtClean="0">
                <a:solidFill>
                  <a:schemeClr val="tx2">
                    <a:lumMod val="60000"/>
                    <a:lumOff val="40000"/>
                  </a:schemeClr>
                </a:solidFill>
              </a:rPr>
              <a:t>шаблон домашнего каталога</a:t>
            </a:r>
            <a:endParaRPr lang="en-US" sz="2000" smtClean="0"/>
          </a:p>
          <a:p>
            <a:r>
              <a:rPr lang="en-US" sz="2000" smtClean="0"/>
              <a:t>winbind use default domain = yes</a:t>
            </a:r>
            <a:r>
              <a:rPr lang="ru-RU" sz="2000" dirty="0" smtClean="0"/>
              <a:t>	</a:t>
            </a:r>
            <a:r>
              <a:rPr lang="en-US" sz="1600" smtClean="0">
                <a:solidFill>
                  <a:schemeClr val="tx2">
                    <a:lumMod val="60000"/>
                    <a:lumOff val="40000"/>
                  </a:schemeClr>
                </a:solidFill>
              </a:rPr>
              <a:t># </a:t>
            </a:r>
            <a:r>
              <a:rPr lang="ru-RU" sz="1600" dirty="0" smtClean="0">
                <a:solidFill>
                  <a:schemeClr val="tx2">
                    <a:lumMod val="60000"/>
                    <a:lumOff val="40000"/>
                  </a:schemeClr>
                </a:solidFill>
              </a:rPr>
              <a:t>подставлять имя домена</a:t>
            </a:r>
            <a:endParaRPr lang="en-US" sz="1600" smtClean="0">
              <a:solidFill>
                <a:schemeClr val="tx2">
                  <a:lumMod val="60000"/>
                  <a:lumOff val="40000"/>
                </a:schemeClr>
              </a:solidFill>
            </a:endParaRPr>
          </a:p>
          <a:p>
            <a:r>
              <a:rPr lang="en-US" sz="2000" smtClean="0"/>
              <a:t>winbind enum users = Yes  </a:t>
            </a:r>
          </a:p>
          <a:p>
            <a:r>
              <a:rPr lang="en-US" sz="2000" smtClean="0"/>
              <a:t>winbind enum groups = Yes  </a:t>
            </a:r>
          </a:p>
          <a:p>
            <a:r>
              <a:rPr lang="en-US" sz="2000" smtClean="0"/>
              <a:t>winbind nested groups = Yes  </a:t>
            </a:r>
          </a:p>
          <a:p>
            <a:r>
              <a:rPr lang="en-US" sz="2000" smtClean="0"/>
              <a:t>printcap name = CUPS printing = cups  </a:t>
            </a:r>
            <a:endParaRPr lang="ru-RU" sz="2000" dirty="0" smtClean="0"/>
          </a:p>
          <a:p>
            <a:r>
              <a:rPr lang="ru-RU" sz="2000" dirty="0" smtClean="0"/>
              <a:t>...</a:t>
            </a:r>
            <a:endParaRPr lang="en-US" sz="2000" smtClean="0"/>
          </a:p>
          <a:p>
            <a:r>
              <a:rPr lang="en-US" sz="2000" smtClean="0"/>
              <a:t> </a:t>
            </a:r>
          </a:p>
          <a:p>
            <a:endParaRPr lang="en-US" sz="2000" smtClean="0"/>
          </a:p>
        </p:txBody>
      </p:sp>
      <p:pic>
        <p:nvPicPr>
          <p:cNvPr id="7" name="Рисунок 6" descr="Samba.png"/>
          <p:cNvPicPr>
            <a:picLocks noChangeAspect="1"/>
          </p:cNvPicPr>
          <p:nvPr/>
        </p:nvPicPr>
        <p:blipFill>
          <a:blip r:embed="rId3" cstate="print"/>
          <a:stretch>
            <a:fillRect/>
          </a:stretch>
        </p:blipFill>
        <p:spPr>
          <a:xfrm>
            <a:off x="7429520" y="5929330"/>
            <a:ext cx="1357311" cy="646080"/>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ru-RU" sz="3200" dirty="0" smtClean="0"/>
              <a:t>Установка: Настраиваем </a:t>
            </a:r>
            <a:r>
              <a:rPr lang="en-US" sz="3200" smtClean="0"/>
              <a:t>Samba</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1643050"/>
            <a:ext cx="8715436" cy="3662541"/>
          </a:xfrm>
        </p:spPr>
        <p:txBody>
          <a:bodyPr/>
          <a:lstStyle/>
          <a:p>
            <a:pPr>
              <a:buNone/>
            </a:pPr>
            <a:endParaRPr lang="ru-RU" sz="2000" dirty="0" smtClean="0">
              <a:solidFill>
                <a:schemeClr val="tx2">
                  <a:lumMod val="60000"/>
                  <a:lumOff val="40000"/>
                </a:schemeClr>
              </a:solidFill>
            </a:endParaRPr>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редактируем </a:t>
            </a:r>
            <a:r>
              <a:rPr lang="en-US" sz="2000" smtClean="0">
                <a:solidFill>
                  <a:schemeClr val="tx2">
                    <a:lumMod val="60000"/>
                    <a:lumOff val="40000"/>
                  </a:schemeClr>
                </a:solidFill>
              </a:rPr>
              <a:t>/etc/samba/smb.conf</a:t>
            </a:r>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Примерный файл конфигурации</a:t>
            </a:r>
            <a:r>
              <a:rPr lang="en-US" sz="2000" smtClean="0">
                <a:solidFill>
                  <a:schemeClr val="tx2">
                    <a:lumMod val="60000"/>
                    <a:lumOff val="40000"/>
                  </a:schemeClr>
                </a:solidFill>
              </a:rPr>
              <a:t> (</a:t>
            </a:r>
            <a:r>
              <a:rPr lang="ru-RU" sz="2000" dirty="0" smtClean="0">
                <a:solidFill>
                  <a:schemeClr val="tx2">
                    <a:lumMod val="60000"/>
                    <a:lumOff val="40000"/>
                  </a:schemeClr>
                </a:solidFill>
              </a:rPr>
              <a:t>продолжение):</a:t>
            </a:r>
          </a:p>
          <a:p>
            <a:r>
              <a:rPr lang="en-US" sz="2000" smtClean="0"/>
              <a:t>...</a:t>
            </a:r>
            <a:endParaRPr lang="ru-RU" sz="2000" dirty="0" smtClean="0"/>
          </a:p>
          <a:p>
            <a:r>
              <a:rPr lang="en-US" sz="2000" smtClean="0"/>
              <a:t>[homes]  </a:t>
            </a:r>
            <a:r>
              <a:rPr lang="ru-RU" sz="2000" dirty="0" smtClean="0"/>
              <a:t>		</a:t>
            </a:r>
            <a:r>
              <a:rPr lang="en-US" sz="2000" smtClean="0">
                <a:solidFill>
                  <a:schemeClr val="tx2">
                    <a:lumMod val="60000"/>
                    <a:lumOff val="40000"/>
                  </a:schemeClr>
                </a:solidFill>
              </a:rPr>
              <a:t># </a:t>
            </a:r>
            <a:r>
              <a:rPr lang="ru-RU" sz="2000" dirty="0" err="1" smtClean="0">
                <a:solidFill>
                  <a:schemeClr val="tx2">
                    <a:lumMod val="60000"/>
                    <a:lumOff val="40000"/>
                  </a:schemeClr>
                </a:solidFill>
              </a:rPr>
              <a:t>расшариваем</a:t>
            </a:r>
            <a:r>
              <a:rPr lang="ru-RU" sz="2000" dirty="0" smtClean="0">
                <a:solidFill>
                  <a:schemeClr val="tx2">
                    <a:lumMod val="60000"/>
                    <a:lumOff val="40000"/>
                  </a:schemeClr>
                </a:solidFill>
              </a:rPr>
              <a:t> домашние каталоги</a:t>
            </a:r>
            <a:endParaRPr lang="en-US" sz="2000" smtClean="0">
              <a:solidFill>
                <a:schemeClr val="tx2">
                  <a:lumMod val="60000"/>
                  <a:lumOff val="40000"/>
                </a:schemeClr>
              </a:solidFill>
            </a:endParaRPr>
          </a:p>
          <a:p>
            <a:r>
              <a:rPr lang="en-US" sz="2000" smtClean="0"/>
              <a:t>comment = Home Directories  </a:t>
            </a:r>
          </a:p>
          <a:p>
            <a:r>
              <a:rPr lang="en-US" sz="2000" smtClean="0"/>
              <a:t>valid users = %D\%U  </a:t>
            </a:r>
          </a:p>
          <a:p>
            <a:r>
              <a:rPr lang="en-US" sz="2000" smtClean="0"/>
              <a:t>read only = No  </a:t>
            </a:r>
          </a:p>
          <a:p>
            <a:r>
              <a:rPr lang="en-US" sz="2000" smtClean="0"/>
              <a:t>browseable = No</a:t>
            </a:r>
          </a:p>
          <a:p>
            <a:r>
              <a:rPr lang="en-US" sz="2000" smtClean="0"/>
              <a:t> </a:t>
            </a:r>
          </a:p>
          <a:p>
            <a:endParaRPr lang="en-US" sz="2000" smtClean="0"/>
          </a:p>
        </p:txBody>
      </p:sp>
      <p:pic>
        <p:nvPicPr>
          <p:cNvPr id="7" name="Рисунок 6" descr="Samba.png"/>
          <p:cNvPicPr>
            <a:picLocks noChangeAspect="1"/>
          </p:cNvPicPr>
          <p:nvPr/>
        </p:nvPicPr>
        <p:blipFill>
          <a:blip r:embed="rId3" cstate="print"/>
          <a:stretch>
            <a:fillRect/>
          </a:stretch>
        </p:blipFill>
        <p:spPr>
          <a:xfrm>
            <a:off x="7429520" y="5929330"/>
            <a:ext cx="1357311" cy="646080"/>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ru-RU" sz="3200" dirty="0" smtClean="0"/>
              <a:t>Установка: Подключаемся к </a:t>
            </a:r>
            <a:r>
              <a:rPr lang="en-US" sz="3200" smtClean="0"/>
              <a:t>AD</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1643050"/>
            <a:ext cx="8715436" cy="4001095"/>
          </a:xfrm>
        </p:spPr>
        <p:txBody>
          <a:bodyPr/>
          <a:lstStyle/>
          <a:p>
            <a:pPr>
              <a:buNone/>
            </a:pPr>
            <a:endParaRPr lang="en-US" sz="2000" smtClean="0">
              <a:solidFill>
                <a:schemeClr val="tx2">
                  <a:lumMod val="60000"/>
                  <a:lumOff val="40000"/>
                </a:schemeClr>
              </a:solidFill>
            </a:endParaRPr>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Необязательные шаги. Нужны, если </a:t>
            </a:r>
            <a:r>
              <a:rPr lang="en-US" sz="2000" smtClean="0">
                <a:solidFill>
                  <a:schemeClr val="tx2">
                    <a:lumMod val="60000"/>
                    <a:lumOff val="40000"/>
                  </a:schemeClr>
                </a:solidFill>
              </a:rPr>
              <a:t>Samba </a:t>
            </a:r>
            <a:r>
              <a:rPr lang="ru-RU" sz="2000" dirty="0" smtClean="0">
                <a:solidFill>
                  <a:schemeClr val="tx2">
                    <a:lumMod val="60000"/>
                    <a:lumOff val="40000"/>
                  </a:schemeClr>
                </a:solidFill>
              </a:rPr>
              <a:t>использовалась </a:t>
            </a:r>
          </a:p>
          <a:p>
            <a:pPr>
              <a:buNone/>
            </a:pPr>
            <a:r>
              <a:rPr lang="en-US" sz="2000" smtClean="0">
                <a:solidFill>
                  <a:schemeClr val="tx2">
                    <a:lumMod val="60000"/>
                    <a:lumOff val="40000"/>
                  </a:schemeClr>
                </a:solidFill>
              </a:rPr>
              <a:t>#</a:t>
            </a:r>
            <a:r>
              <a:rPr lang="ru-RU" sz="2000" dirty="0" smtClean="0">
                <a:solidFill>
                  <a:schemeClr val="tx2">
                    <a:lumMod val="60000"/>
                    <a:lumOff val="40000"/>
                  </a:schemeClr>
                </a:solidFill>
              </a:rPr>
              <a:t> ранее.</a:t>
            </a:r>
            <a:r>
              <a:rPr lang="en-US" sz="2000" smtClean="0">
                <a:solidFill>
                  <a:schemeClr val="tx2">
                    <a:lumMod val="60000"/>
                    <a:lumOff val="40000"/>
                  </a:schemeClr>
                </a:solidFill>
              </a:rPr>
              <a:t> </a:t>
            </a:r>
            <a:r>
              <a:rPr lang="ru-RU" sz="2000" dirty="0" smtClean="0">
                <a:solidFill>
                  <a:schemeClr val="tx2">
                    <a:lumMod val="60000"/>
                    <a:lumOff val="40000"/>
                  </a:schemeClr>
                </a:solidFill>
              </a:rPr>
              <a:t>Останавливаем демоны, удаляем базы пользователей</a:t>
            </a:r>
          </a:p>
          <a:p>
            <a:pPr>
              <a:buNone/>
            </a:pPr>
            <a:r>
              <a:rPr lang="en-US" sz="2000" smtClean="0">
                <a:solidFill>
                  <a:schemeClr val="tx2">
                    <a:lumMod val="60000"/>
                    <a:lumOff val="40000"/>
                  </a:schemeClr>
                </a:solidFill>
              </a:rPr>
              <a:t># Samba </a:t>
            </a:r>
            <a:r>
              <a:rPr lang="ru-RU" sz="2000" dirty="0" smtClean="0">
                <a:solidFill>
                  <a:schemeClr val="tx2">
                    <a:lumMod val="60000"/>
                    <a:lumOff val="40000"/>
                  </a:schemeClr>
                </a:solidFill>
              </a:rPr>
              <a:t>и чистим кэш.</a:t>
            </a:r>
            <a:endParaRPr lang="en-US" sz="2000" smtClean="0">
              <a:solidFill>
                <a:schemeClr val="tx2">
                  <a:lumMod val="60000"/>
                  <a:lumOff val="40000"/>
                </a:schemeClr>
              </a:solidFill>
            </a:endParaRPr>
          </a:p>
          <a:p>
            <a:pPr>
              <a:buNone/>
            </a:pPr>
            <a:endParaRPr lang="ru-RU" sz="2000" dirty="0" smtClean="0">
              <a:solidFill>
                <a:schemeClr val="tx2">
                  <a:lumMod val="60000"/>
                  <a:lumOff val="40000"/>
                </a:schemeClr>
              </a:solidFill>
            </a:endParaRPr>
          </a:p>
          <a:p>
            <a:r>
              <a:rPr lang="en-US" sz="2000" smtClean="0"/>
              <a:t>service smb stop</a:t>
            </a:r>
          </a:p>
          <a:p>
            <a:r>
              <a:rPr lang="en-US" sz="2000" smtClean="0"/>
              <a:t>service winbind stop</a:t>
            </a:r>
          </a:p>
          <a:p>
            <a:r>
              <a:rPr lang="en-US" sz="2000" smtClean="0"/>
              <a:t>rm –f /etc/samba/*tbd</a:t>
            </a:r>
          </a:p>
          <a:p>
            <a:r>
              <a:rPr lang="en-US" sz="2000" smtClean="0"/>
              <a:t>rm –f</a:t>
            </a:r>
            <a:r>
              <a:rPr lang="ru-RU" sz="2000" dirty="0" smtClean="0"/>
              <a:t> </a:t>
            </a:r>
            <a:r>
              <a:rPr lang="en-US" sz="2000" smtClean="0"/>
              <a:t>/var/cache/samba/*tbd</a:t>
            </a:r>
          </a:p>
          <a:p>
            <a:r>
              <a:rPr lang="en-US" sz="2000" smtClean="0"/>
              <a:t>rm –f </a:t>
            </a:r>
            <a:r>
              <a:rPr lang="en-US" sz="2000" smtClean="0"/>
              <a:t>/</a:t>
            </a:r>
            <a:r>
              <a:rPr lang="en-US" sz="2000" smtClean="0"/>
              <a:t>var/cache/samba</a:t>
            </a:r>
            <a:r>
              <a:rPr lang="en-US" sz="2000" smtClean="0"/>
              <a:t>/*dat</a:t>
            </a:r>
          </a:p>
          <a:p>
            <a:r>
              <a:rPr lang="en-US" sz="2000" smtClean="0"/>
              <a:t> </a:t>
            </a:r>
          </a:p>
          <a:p>
            <a:endParaRPr lang="en-US" sz="2000" smtClean="0"/>
          </a:p>
        </p:txBody>
      </p:sp>
      <p:pic>
        <p:nvPicPr>
          <p:cNvPr id="5" name="Рисунок 4" descr="ActiveDirectory_DomainTree.png"/>
          <p:cNvPicPr>
            <a:picLocks noChangeAspect="1"/>
          </p:cNvPicPr>
          <p:nvPr/>
        </p:nvPicPr>
        <p:blipFill>
          <a:blip r:embed="rId3" cstate="print"/>
          <a:stretch>
            <a:fillRect/>
          </a:stretch>
        </p:blipFill>
        <p:spPr>
          <a:xfrm>
            <a:off x="7072330" y="5715016"/>
            <a:ext cx="1762116" cy="840177"/>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ru-RU" sz="3200" dirty="0" smtClean="0"/>
              <a:t>Установка: Подключаемся к </a:t>
            </a:r>
            <a:r>
              <a:rPr lang="en-US" sz="3200" smtClean="0"/>
              <a:t>AD</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1643050"/>
            <a:ext cx="8715436" cy="3662541"/>
          </a:xfrm>
        </p:spPr>
        <p:txBody>
          <a:bodyPr/>
          <a:lstStyle/>
          <a:p>
            <a:pPr>
              <a:buNone/>
            </a:pPr>
            <a:endParaRPr lang="en-US" sz="2000" smtClean="0">
              <a:solidFill>
                <a:schemeClr val="tx2">
                  <a:lumMod val="60000"/>
                  <a:lumOff val="40000"/>
                </a:schemeClr>
              </a:solidFill>
            </a:endParaRPr>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Включаем хост в домен. Запускаем демоны и настраиваем </a:t>
            </a:r>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параметры их запуска.</a:t>
            </a:r>
            <a:endParaRPr lang="en-US" sz="2000" smtClean="0">
              <a:solidFill>
                <a:schemeClr val="tx2">
                  <a:lumMod val="60000"/>
                  <a:lumOff val="40000"/>
                </a:schemeClr>
              </a:solidFill>
            </a:endParaRPr>
          </a:p>
          <a:p>
            <a:pPr>
              <a:buNone/>
            </a:pPr>
            <a:endParaRPr lang="ru-RU" sz="2000" dirty="0" smtClean="0">
              <a:solidFill>
                <a:schemeClr val="tx2">
                  <a:lumMod val="60000"/>
                  <a:lumOff val="40000"/>
                </a:schemeClr>
              </a:solidFill>
            </a:endParaRPr>
          </a:p>
          <a:p>
            <a:r>
              <a:rPr lang="en-US" sz="2000" smtClean="0"/>
              <a:t>net ads join –U administrator</a:t>
            </a:r>
          </a:p>
          <a:p>
            <a:r>
              <a:rPr lang="en-US" sz="2000" smtClean="0"/>
              <a:t>service winbind start</a:t>
            </a:r>
          </a:p>
          <a:p>
            <a:r>
              <a:rPr lang="en-US" sz="2000" smtClean="0"/>
              <a:t>service smb </a:t>
            </a:r>
            <a:r>
              <a:rPr lang="en-US" sz="2000" smtClean="0"/>
              <a:t>start</a:t>
            </a:r>
          </a:p>
          <a:p>
            <a:r>
              <a:rPr lang="en-US" sz="2000" smtClean="0"/>
              <a:t>service nscd start</a:t>
            </a:r>
            <a:endParaRPr lang="en-US" sz="2000" smtClean="0"/>
          </a:p>
          <a:p>
            <a:r>
              <a:rPr lang="en-US" sz="2000" smtClean="0"/>
              <a:t>chkconfig --level 35 smb on</a:t>
            </a:r>
          </a:p>
          <a:p>
            <a:r>
              <a:rPr lang="en-US" sz="2000" smtClean="0"/>
              <a:t>chkconfig --level 35 winbind on</a:t>
            </a:r>
          </a:p>
          <a:p>
            <a:endParaRPr lang="en-US" sz="2000" smtClean="0"/>
          </a:p>
        </p:txBody>
      </p:sp>
      <p:pic>
        <p:nvPicPr>
          <p:cNvPr id="5" name="Рисунок 4" descr="ActiveDirectory_DomainTree.png"/>
          <p:cNvPicPr>
            <a:picLocks noChangeAspect="1"/>
          </p:cNvPicPr>
          <p:nvPr/>
        </p:nvPicPr>
        <p:blipFill>
          <a:blip r:embed="rId3" cstate="print"/>
          <a:stretch>
            <a:fillRect/>
          </a:stretch>
        </p:blipFill>
        <p:spPr>
          <a:xfrm>
            <a:off x="7072330" y="5715016"/>
            <a:ext cx="1762116" cy="840177"/>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905000"/>
            <a:ext cx="8358246" cy="1952628"/>
          </a:xfrm>
        </p:spPr>
        <p:txBody>
          <a:bodyPr/>
          <a:lstStyle/>
          <a:p>
            <a:r>
              <a:rPr lang="ru-RU" sz="4400" dirty="0" smtClean="0"/>
              <a:t>Интеграция </a:t>
            </a:r>
            <a:r>
              <a:rPr lang="ru-RU" sz="4400" dirty="0" err="1" smtClean="0"/>
              <a:t>Linux</a:t>
            </a:r>
            <a:r>
              <a:rPr lang="ru-RU" sz="4400" dirty="0" smtClean="0"/>
              <a:t> с инфраструктурой предприятия на основе </a:t>
            </a:r>
            <a:r>
              <a:rPr lang="ru-RU" sz="4400" dirty="0" err="1" smtClean="0"/>
              <a:t>Active</a:t>
            </a:r>
            <a:r>
              <a:rPr lang="ru-RU" sz="4400" dirty="0" smtClean="0"/>
              <a:t> </a:t>
            </a:r>
            <a:r>
              <a:rPr lang="ru-RU" sz="4400" dirty="0" err="1" smtClean="0"/>
              <a:t>Directory</a:t>
            </a:r>
            <a:r>
              <a:rPr lang="en-US" sz="4400" smtClean="0"/>
              <a:t> (</a:t>
            </a:r>
            <a:r>
              <a:rPr lang="ru-RU" sz="4400" dirty="0" smtClean="0"/>
              <a:t>часть </a:t>
            </a:r>
            <a:r>
              <a:rPr lang="en-US" sz="4400" smtClean="0"/>
              <a:t>III)</a:t>
            </a:r>
            <a:endParaRPr lang="en-US" sz="4200" dirty="0"/>
          </a:p>
        </p:txBody>
      </p:sp>
      <p:sp>
        <p:nvSpPr>
          <p:cNvPr id="3" name="Subtitle 2"/>
          <p:cNvSpPr>
            <a:spLocks noGrp="1"/>
          </p:cNvSpPr>
          <p:nvPr>
            <p:ph type="subTitle" idx="1"/>
          </p:nvPr>
        </p:nvSpPr>
        <p:spPr>
          <a:xfrm>
            <a:off x="357159" y="4344988"/>
            <a:ext cx="8055004" cy="461665"/>
          </a:xfrm>
        </p:spPr>
        <p:txBody>
          <a:bodyPr/>
          <a:lstStyle/>
          <a:p>
            <a:endParaRPr lang="en-US" dirty="0" smtClean="0"/>
          </a:p>
          <a:p>
            <a:r>
              <a:rPr lang="ru-RU" dirty="0" smtClean="0"/>
              <a:t>Цыганов Федор</a:t>
            </a:r>
            <a:endParaRPr lang="en-US" dirty="0" smtClean="0"/>
          </a:p>
          <a:p>
            <a:r>
              <a:rPr lang="en-US" dirty="0" err="1" smtClean="0"/>
              <a:t>Softline</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ru-RU" sz="3200" dirty="0" smtClean="0"/>
              <a:t>Установка: Подключаемся к </a:t>
            </a:r>
            <a:r>
              <a:rPr lang="en-US" sz="3200" smtClean="0"/>
              <a:t>AD</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1643050"/>
            <a:ext cx="8715436" cy="3323987"/>
          </a:xfrm>
        </p:spPr>
        <p:txBody>
          <a:bodyPr/>
          <a:lstStyle/>
          <a:p>
            <a:pPr>
              <a:buNone/>
            </a:pPr>
            <a:endParaRPr lang="en-US" sz="2000" smtClean="0">
              <a:solidFill>
                <a:schemeClr val="tx2">
                  <a:lumMod val="60000"/>
                  <a:lumOff val="40000"/>
                </a:schemeClr>
              </a:solidFill>
            </a:endParaRPr>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Проверяем:</a:t>
            </a:r>
          </a:p>
          <a:p>
            <a:pPr>
              <a:buNone/>
            </a:pPr>
            <a:endParaRPr lang="ru-RU" sz="2000" dirty="0" smtClean="0">
              <a:solidFill>
                <a:schemeClr val="tx2">
                  <a:lumMod val="60000"/>
                  <a:lumOff val="40000"/>
                </a:schemeClr>
              </a:solidFill>
            </a:endParaRPr>
          </a:p>
          <a:p>
            <a:r>
              <a:rPr lang="en-US" sz="2000" smtClean="0"/>
              <a:t>getent passwd	</a:t>
            </a:r>
            <a:r>
              <a:rPr lang="en-US" sz="2000" smtClean="0">
                <a:solidFill>
                  <a:schemeClr val="tx2">
                    <a:lumMod val="60000"/>
                    <a:lumOff val="40000"/>
                  </a:schemeClr>
                </a:solidFill>
              </a:rPr>
              <a:t># </a:t>
            </a:r>
            <a:r>
              <a:rPr lang="ru-RU" sz="2000" dirty="0" smtClean="0">
                <a:solidFill>
                  <a:schemeClr val="tx2">
                    <a:lumMod val="60000"/>
                    <a:lumOff val="40000"/>
                  </a:schemeClr>
                </a:solidFill>
              </a:rPr>
              <a:t>получаем список локальных </a:t>
            </a:r>
            <a:r>
              <a:rPr lang="ru-RU" sz="2000" dirty="0" smtClean="0">
                <a:solidFill>
                  <a:srgbClr val="FF0000"/>
                </a:solidFill>
              </a:rPr>
              <a:t>и доменных</a:t>
            </a:r>
          </a:p>
          <a:p>
            <a:r>
              <a:rPr lang="en-US" sz="2000" smtClean="0"/>
              <a:t>getent group</a:t>
            </a:r>
            <a:r>
              <a:rPr lang="ru-RU" sz="2000" dirty="0" smtClean="0"/>
              <a:t>	</a:t>
            </a:r>
            <a:r>
              <a:rPr lang="en-US" sz="2000" smtClean="0">
                <a:solidFill>
                  <a:schemeClr val="tx2">
                    <a:lumMod val="60000"/>
                    <a:lumOff val="40000"/>
                  </a:schemeClr>
                </a:solidFill>
              </a:rPr>
              <a:t># </a:t>
            </a:r>
            <a:r>
              <a:rPr lang="ru-RU" sz="2000" dirty="0" smtClean="0">
                <a:solidFill>
                  <a:schemeClr val="tx2">
                    <a:lumMod val="60000"/>
                    <a:lumOff val="40000"/>
                  </a:schemeClr>
                </a:solidFill>
              </a:rPr>
              <a:t>пользователей и групп</a:t>
            </a:r>
            <a:endParaRPr lang="en-US" sz="2000" smtClean="0">
              <a:solidFill>
                <a:schemeClr val="tx2">
                  <a:lumMod val="60000"/>
                  <a:lumOff val="40000"/>
                </a:schemeClr>
              </a:solidFill>
            </a:endParaRPr>
          </a:p>
          <a:p>
            <a:endParaRPr lang="en-US" sz="2000" smtClean="0"/>
          </a:p>
          <a:p>
            <a:r>
              <a:rPr lang="en-US" sz="2000" smtClean="0"/>
              <a:t>wbinfo –a aduser%password	</a:t>
            </a:r>
            <a:r>
              <a:rPr lang="en-US" sz="2000" smtClean="0">
                <a:solidFill>
                  <a:schemeClr val="tx2">
                    <a:lumMod val="60000"/>
                    <a:lumOff val="40000"/>
                  </a:schemeClr>
                </a:solidFill>
              </a:rPr>
              <a:t># </a:t>
            </a:r>
            <a:r>
              <a:rPr lang="ru-RU" sz="2000" dirty="0" smtClean="0">
                <a:solidFill>
                  <a:schemeClr val="tx2">
                    <a:lumMod val="60000"/>
                    <a:lumOff val="40000"/>
                  </a:schemeClr>
                </a:solidFill>
              </a:rPr>
              <a:t>проверка аутентификации</a:t>
            </a:r>
          </a:p>
          <a:p>
            <a:r>
              <a:rPr lang="ru-RU" sz="2000" dirty="0" smtClean="0"/>
              <a:t>					</a:t>
            </a:r>
            <a:r>
              <a:rPr lang="en-US" sz="2000" smtClean="0">
                <a:solidFill>
                  <a:schemeClr val="tx2">
                    <a:lumMod val="60000"/>
                    <a:lumOff val="40000"/>
                  </a:schemeClr>
                </a:solidFill>
              </a:rPr>
              <a:t># </a:t>
            </a:r>
            <a:r>
              <a:rPr lang="ru-RU" sz="2000" dirty="0" smtClean="0">
                <a:solidFill>
                  <a:schemeClr val="tx2">
                    <a:lumMod val="60000"/>
                    <a:lumOff val="40000"/>
                  </a:schemeClr>
                </a:solidFill>
              </a:rPr>
              <a:t>для пользователя </a:t>
            </a:r>
            <a:r>
              <a:rPr lang="en-US" sz="2000" smtClean="0">
                <a:solidFill>
                  <a:schemeClr val="tx2">
                    <a:lumMod val="60000"/>
                    <a:lumOff val="40000"/>
                  </a:schemeClr>
                </a:solidFill>
              </a:rPr>
              <a:t>aduser</a:t>
            </a:r>
          </a:p>
          <a:p>
            <a:endParaRPr lang="en-US" sz="2000" smtClean="0"/>
          </a:p>
          <a:p>
            <a:r>
              <a:rPr lang="en-US" sz="2000" smtClean="0"/>
              <a:t>su mydomain\\aduser	</a:t>
            </a:r>
            <a:r>
              <a:rPr lang="en-US" sz="2000" smtClean="0">
                <a:solidFill>
                  <a:schemeClr val="tx2">
                    <a:lumMod val="60000"/>
                    <a:lumOff val="40000"/>
                  </a:schemeClr>
                </a:solidFill>
              </a:rPr>
              <a:t># </a:t>
            </a:r>
            <a:r>
              <a:rPr lang="ru-RU" sz="2000" dirty="0" err="1" smtClean="0">
                <a:solidFill>
                  <a:schemeClr val="tx2">
                    <a:lumMod val="60000"/>
                    <a:lumOff val="40000"/>
                  </a:schemeClr>
                </a:solidFill>
              </a:rPr>
              <a:t>логинимся</a:t>
            </a:r>
            <a:r>
              <a:rPr lang="ru-RU" sz="2000" dirty="0" smtClean="0">
                <a:solidFill>
                  <a:schemeClr val="tx2">
                    <a:lumMod val="60000"/>
                    <a:lumOff val="40000"/>
                  </a:schemeClr>
                </a:solidFill>
              </a:rPr>
              <a:t> под </a:t>
            </a:r>
            <a:r>
              <a:rPr lang="en-US" sz="2000" smtClean="0">
                <a:solidFill>
                  <a:schemeClr val="tx2">
                    <a:lumMod val="60000"/>
                    <a:lumOff val="40000"/>
                  </a:schemeClr>
                </a:solidFill>
              </a:rPr>
              <a:t>aduser</a:t>
            </a:r>
            <a:r>
              <a:rPr lang="en-US" sz="2000" smtClean="0"/>
              <a:t>	</a:t>
            </a:r>
          </a:p>
        </p:txBody>
      </p:sp>
      <p:pic>
        <p:nvPicPr>
          <p:cNvPr id="6" name="Picture 3" descr="C:\Users\fred\AppData\Local\Microsoft\Windows\Temporary Internet Files\Content.IE5\B564SMJY\MCj04346750000[1].wmf"/>
          <p:cNvPicPr>
            <a:picLocks noChangeAspect="1" noChangeArrowheads="1"/>
          </p:cNvPicPr>
          <p:nvPr/>
        </p:nvPicPr>
        <p:blipFill>
          <a:blip r:embed="rId3" cstate="print"/>
          <a:srcRect/>
          <a:stretch>
            <a:fillRect/>
          </a:stretch>
        </p:blipFill>
        <p:spPr bwMode="auto">
          <a:xfrm>
            <a:off x="8143900" y="5857892"/>
            <a:ext cx="755798" cy="768332"/>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ru-RU" sz="3200" dirty="0" smtClean="0"/>
              <a:t>Установка: Проблемы</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1643050"/>
            <a:ext cx="8715436" cy="1969770"/>
          </a:xfrm>
        </p:spPr>
        <p:txBody>
          <a:bodyPr/>
          <a:lstStyle/>
          <a:p>
            <a:pPr>
              <a:buNone/>
            </a:pPr>
            <a:endParaRPr lang="en-US" sz="2000" smtClean="0">
              <a:solidFill>
                <a:schemeClr val="tx2">
                  <a:lumMod val="60000"/>
                  <a:lumOff val="40000"/>
                </a:schemeClr>
              </a:solidFill>
            </a:endParaRPr>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Включаем </a:t>
            </a:r>
            <a:r>
              <a:rPr lang="ru-RU" sz="2000" dirty="0" err="1" smtClean="0">
                <a:solidFill>
                  <a:schemeClr val="tx2">
                    <a:lumMod val="60000"/>
                    <a:lumOff val="40000"/>
                  </a:schemeClr>
                </a:solidFill>
              </a:rPr>
              <a:t>дебаг</a:t>
            </a:r>
            <a:r>
              <a:rPr lang="ru-RU" sz="2000" dirty="0" smtClean="0">
                <a:solidFill>
                  <a:schemeClr val="tx2">
                    <a:lumMod val="60000"/>
                    <a:lumOff val="40000"/>
                  </a:schemeClr>
                </a:solidFill>
              </a:rPr>
              <a:t> при подключению к домену</a:t>
            </a:r>
            <a:r>
              <a:rPr lang="en-US" sz="2000" smtClean="0">
                <a:solidFill>
                  <a:schemeClr val="tx2">
                    <a:lumMod val="60000"/>
                    <a:lumOff val="40000"/>
                  </a:schemeClr>
                </a:solidFill>
              </a:rPr>
              <a:t> (-d). </a:t>
            </a:r>
            <a:endParaRPr lang="ru-RU" sz="2000" dirty="0" smtClean="0">
              <a:solidFill>
                <a:schemeClr val="tx2">
                  <a:lumMod val="60000"/>
                  <a:lumOff val="40000"/>
                </a:schemeClr>
              </a:solidFill>
            </a:endParaRPr>
          </a:p>
          <a:p>
            <a:pPr>
              <a:buNone/>
            </a:pPr>
            <a:r>
              <a:rPr lang="en-US" sz="2000" smtClean="0">
                <a:solidFill>
                  <a:schemeClr val="tx2">
                    <a:lumMod val="60000"/>
                    <a:lumOff val="40000"/>
                  </a:schemeClr>
                </a:solidFill>
              </a:rPr>
              <a:t># 10 – </a:t>
            </a:r>
            <a:r>
              <a:rPr lang="ru-RU" sz="2000" dirty="0" smtClean="0">
                <a:solidFill>
                  <a:schemeClr val="tx2">
                    <a:lumMod val="60000"/>
                    <a:lumOff val="40000"/>
                  </a:schemeClr>
                </a:solidFill>
              </a:rPr>
              <a:t>максимальный уровень.</a:t>
            </a:r>
          </a:p>
          <a:p>
            <a:pPr>
              <a:buNone/>
            </a:pPr>
            <a:endParaRPr lang="ru-RU" sz="2000" dirty="0" smtClean="0">
              <a:solidFill>
                <a:schemeClr val="tx2">
                  <a:lumMod val="60000"/>
                  <a:lumOff val="40000"/>
                </a:schemeClr>
              </a:solidFill>
            </a:endParaRPr>
          </a:p>
          <a:p>
            <a:r>
              <a:rPr lang="en-US" sz="2000" smtClean="0"/>
              <a:t>net ads join –U administrator</a:t>
            </a:r>
            <a:r>
              <a:rPr lang="ru-RU" sz="2000" dirty="0" smtClean="0"/>
              <a:t> –</a:t>
            </a:r>
            <a:r>
              <a:rPr lang="en-US" sz="2000" smtClean="0"/>
              <a:t>d</a:t>
            </a:r>
            <a:r>
              <a:rPr lang="ru-RU" sz="2000" dirty="0" smtClean="0"/>
              <a:t>10</a:t>
            </a:r>
            <a:endParaRPr lang="en-US" sz="2000" smtClean="0"/>
          </a:p>
          <a:p>
            <a:r>
              <a:rPr lang="en-US" sz="2000" smtClean="0"/>
              <a:t>	</a:t>
            </a:r>
          </a:p>
        </p:txBody>
      </p:sp>
      <p:pic>
        <p:nvPicPr>
          <p:cNvPr id="3074" name="Picture 2" descr="C:\Users\fred\AppData\Local\Microsoft\Windows\Temporary Internet Files\Content.IE5\5XAPDYKF\MCj03043230000[1].wmf"/>
          <p:cNvPicPr>
            <a:picLocks noChangeAspect="1" noChangeArrowheads="1"/>
          </p:cNvPicPr>
          <p:nvPr/>
        </p:nvPicPr>
        <p:blipFill>
          <a:blip r:embed="rId3" cstate="print"/>
          <a:srcRect/>
          <a:stretch>
            <a:fillRect/>
          </a:stretch>
        </p:blipFill>
        <p:spPr bwMode="auto">
          <a:xfrm>
            <a:off x="6929454" y="5786454"/>
            <a:ext cx="1824038" cy="7493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649805"/>
            <a:ext cx="7840955" cy="1523494"/>
          </a:xfrm>
        </p:spPr>
        <p:txBody>
          <a:bodyPr/>
          <a:lstStyle/>
          <a:p>
            <a:pPr algn="r"/>
            <a:r>
              <a:rPr lang="ru-RU" sz="3200" dirty="0" smtClean="0"/>
              <a:t>Интеграция с помощью </a:t>
            </a:r>
            <a:r>
              <a:rPr lang="en-US" sz="3200" smtClean="0"/>
              <a:t>Samba </a:t>
            </a:r>
            <a:r>
              <a:rPr lang="ru-RU" sz="3200" dirty="0" smtClean="0"/>
              <a:t>и </a:t>
            </a:r>
            <a:r>
              <a:rPr lang="en-US" sz="3200" smtClean="0"/>
              <a:t>Kerberos</a:t>
            </a:r>
            <a:endParaRPr lang="en-US" sz="3200"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ru-RU" sz="9600" dirty="0" smtClean="0"/>
              <a:t>Демонстрация</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Конфигурация стенда</a:t>
            </a:r>
            <a:endParaRPr lang="ru-RU" dirty="0"/>
          </a:p>
        </p:txBody>
      </p:sp>
      <p:pic>
        <p:nvPicPr>
          <p:cNvPr id="1027" name="Picture 3"/>
          <p:cNvPicPr>
            <a:picLocks noChangeAspect="1" noChangeArrowheads="1"/>
          </p:cNvPicPr>
          <p:nvPr/>
        </p:nvPicPr>
        <p:blipFill>
          <a:blip r:embed="rId3" cstate="print">
            <a:grayscl/>
          </a:blip>
          <a:srcRect/>
          <a:stretch>
            <a:fillRect/>
          </a:stretch>
        </p:blipFill>
        <p:spPr bwMode="auto">
          <a:xfrm>
            <a:off x="500034" y="1214422"/>
            <a:ext cx="7786742" cy="464336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ru-RU" sz="4400" dirty="0" smtClean="0"/>
              <a:t>Полезные ресурсы</a:t>
            </a:r>
            <a:r>
              <a:rPr lang="en-US" sz="4400" smtClean="0"/>
              <a:t/>
            </a:r>
            <a:br>
              <a:rPr lang="en-US" sz="4400" smtClean="0"/>
            </a:br>
            <a:endParaRPr lang="en-US" sz="3200" dirty="0">
              <a:solidFill>
                <a:schemeClr val="tx2"/>
              </a:solidFill>
            </a:endParaRPr>
          </a:p>
        </p:txBody>
      </p:sp>
      <p:sp>
        <p:nvSpPr>
          <p:cNvPr id="3" name="Text Placeholder 2"/>
          <p:cNvSpPr>
            <a:spLocks noGrp="1"/>
          </p:cNvSpPr>
          <p:nvPr>
            <p:ph type="body" sz="quarter" idx="10"/>
          </p:nvPr>
        </p:nvSpPr>
        <p:spPr>
          <a:xfrm>
            <a:off x="214282" y="928670"/>
            <a:ext cx="8715436" cy="4727448"/>
          </a:xfrm>
        </p:spPr>
        <p:txBody>
          <a:bodyPr/>
          <a:lstStyle/>
          <a:p>
            <a:pPr lvl="0"/>
            <a:endParaRPr lang="ru-RU" dirty="0" smtClean="0">
              <a:hlinkClick r:id="rId3"/>
            </a:endParaRPr>
          </a:p>
          <a:p>
            <a:pPr lvl="0"/>
            <a:r>
              <a:rPr lang="en-US" smtClean="0">
                <a:hlinkClick r:id="rId3"/>
              </a:rPr>
              <a:t>http://interopsystems.com</a:t>
            </a:r>
            <a:r>
              <a:rPr lang="ru-RU" dirty="0" smtClean="0"/>
              <a:t/>
            </a:r>
            <a:br>
              <a:rPr lang="ru-RU" dirty="0" smtClean="0"/>
            </a:br>
            <a:r>
              <a:rPr lang="ru-RU" dirty="0" smtClean="0"/>
              <a:t>Много информации по интеграции</a:t>
            </a:r>
            <a:endParaRPr lang="en-US" smtClean="0"/>
          </a:p>
          <a:p>
            <a:pPr lvl="0"/>
            <a:r>
              <a:rPr lang="en-US" smtClean="0">
                <a:hlinkClick r:id="rId4"/>
              </a:rPr>
              <a:t>http://www.samba.org/</a:t>
            </a:r>
            <a:r>
              <a:rPr lang="ru-RU" dirty="0" smtClean="0"/>
              <a:t/>
            </a:r>
            <a:br>
              <a:rPr lang="ru-RU" dirty="0" smtClean="0"/>
            </a:br>
            <a:r>
              <a:rPr lang="ru-RU" dirty="0" smtClean="0"/>
              <a:t>Проект </a:t>
            </a:r>
            <a:r>
              <a:rPr lang="en-US" smtClean="0"/>
              <a:t>Samba</a:t>
            </a:r>
          </a:p>
          <a:p>
            <a:pPr lvl="0"/>
            <a:r>
              <a:rPr lang="en-US" smtClean="0">
                <a:hlinkClick r:id="rId5"/>
              </a:rPr>
              <a:t>http://www.microsoft.com/downloads/en/confirmation.aspx?familyId=144f7b82-65cf-4105-b60c-44515299797d&amp;displayLang=en</a:t>
            </a:r>
            <a:r>
              <a:rPr lang="en-US" smtClean="0"/>
              <a:t/>
            </a:r>
            <a:br>
              <a:rPr lang="en-US" smtClean="0"/>
            </a:br>
            <a:r>
              <a:rPr lang="en-US" smtClean="0"/>
              <a:t>Windows Security and Directory Services for Unix</a:t>
            </a:r>
            <a:endParaRPr lang="ru-RU"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144000" cy="686662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C:\Users\rzdebski\MS\Events\2008-09 TechDays\Logo_.jpg"/>
          <p:cNvPicPr>
            <a:picLocks noChangeAspect="1" noChangeArrowheads="1"/>
          </p:cNvPicPr>
          <p:nvPr/>
        </p:nvPicPr>
        <p:blipFill>
          <a:blip r:embed="rId3" cstate="print"/>
          <a:srcRect/>
          <a:stretch>
            <a:fillRect/>
          </a:stretch>
        </p:blipFill>
        <p:spPr bwMode="auto">
          <a:xfrm>
            <a:off x="50542" y="714356"/>
            <a:ext cx="9093458" cy="5429264"/>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28596" y="428604"/>
          <a:ext cx="8429684"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ru-RU" dirty="0" smtClean="0"/>
              <a:t>Содержание</a:t>
            </a:r>
            <a:r>
              <a:rPr/>
              <a:t/>
            </a:r>
            <a:br>
              <a:rPr/>
            </a:br>
            <a:endParaRPr lang="en-US" dirty="0">
              <a:solidFill>
                <a:schemeClr val="tx2"/>
              </a:solidFill>
            </a:endParaRPr>
          </a:p>
        </p:txBody>
      </p:sp>
      <p:sp>
        <p:nvSpPr>
          <p:cNvPr id="3" name="Text Placeholder 2"/>
          <p:cNvSpPr>
            <a:spLocks noGrp="1"/>
          </p:cNvSpPr>
          <p:nvPr>
            <p:ph type="body" sz="quarter" idx="10"/>
          </p:nvPr>
        </p:nvSpPr>
        <p:spPr>
          <a:xfrm>
            <a:off x="357158" y="1428736"/>
            <a:ext cx="8382000" cy="1249573"/>
          </a:xfrm>
        </p:spPr>
        <p:txBody>
          <a:bodyPr/>
          <a:lstStyle/>
          <a:p>
            <a:r>
              <a:rPr lang="ru-RU" sz="2800" dirty="0" smtClean="0"/>
              <a:t>Интеграция с использованием </a:t>
            </a:r>
            <a:r>
              <a:rPr lang="en-US" sz="2800" smtClean="0"/>
              <a:t>Samba </a:t>
            </a:r>
            <a:r>
              <a:rPr lang="ru-RU" sz="2800" dirty="0" smtClean="0"/>
              <a:t>и </a:t>
            </a:r>
            <a:r>
              <a:rPr lang="en-US" sz="2800" smtClean="0"/>
              <a:t>Kerberos</a:t>
            </a:r>
            <a:endParaRPr lang="en-US" sz="2800" dirty="0" smtClean="0"/>
          </a:p>
          <a:p>
            <a:r>
              <a:rPr lang="ru-RU" sz="2800" dirty="0" smtClean="0"/>
              <a:t>Демонстрация</a:t>
            </a:r>
            <a:endParaRPr lang="en-US" sz="28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74195"/>
          </a:xfrm>
        </p:spPr>
        <p:txBody>
          <a:bodyPr/>
          <a:lstStyle/>
          <a:p>
            <a:r>
              <a:rPr lang="en-US" sz="4400" smtClean="0"/>
              <a:t>Samba + Kerberos</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p:txBody>
          <a:bodyPr/>
          <a:lstStyle/>
          <a:p>
            <a:pPr>
              <a:buNone/>
            </a:pPr>
            <a:endParaRPr lang="ru-RU" sz="2400" b="1" dirty="0" smtClean="0">
              <a:latin typeface="+mj-lt"/>
              <a:cs typeface="Courier New" pitchFamily="49" charset="0"/>
            </a:endParaRPr>
          </a:p>
          <a:p>
            <a:pPr>
              <a:buNone/>
            </a:pPr>
            <a:endParaRPr lang="ru-RU" sz="2400" dirty="0" smtClean="0">
              <a:latin typeface="Tahoma" pitchFamily="34" charset="0"/>
              <a:ea typeface="Tahoma" pitchFamily="34" charset="0"/>
              <a:cs typeface="Tahoma" pitchFamily="34" charset="0"/>
            </a:endParaRPr>
          </a:p>
          <a:p>
            <a:pPr>
              <a:buNone/>
            </a:pPr>
            <a:endParaRPr lang="ru-RU" sz="2400" b="1" dirty="0" smtClean="0">
              <a:latin typeface="Courier New" pitchFamily="49" charset="0"/>
              <a:cs typeface="Courier New" pitchFamily="49" charset="0"/>
            </a:endParaRPr>
          </a:p>
          <a:p>
            <a:pPr>
              <a:buNone/>
            </a:pPr>
            <a:endParaRPr lang="ru-RU" sz="2400" b="1" dirty="0" smtClean="0">
              <a:latin typeface="Courier New" pitchFamily="49" charset="0"/>
              <a:cs typeface="Courier New" pitchFamily="49" charset="0"/>
            </a:endParaRPr>
          </a:p>
        </p:txBody>
      </p:sp>
      <p:graphicFrame>
        <p:nvGraphicFramePr>
          <p:cNvPr id="16" name="Таблица 15"/>
          <p:cNvGraphicFramePr>
            <a:graphicFrameLocks noGrp="1"/>
          </p:cNvGraphicFramePr>
          <p:nvPr/>
        </p:nvGraphicFramePr>
        <p:xfrm>
          <a:off x="500034" y="1397000"/>
          <a:ext cx="7643866" cy="4276120"/>
        </p:xfrm>
        <a:graphic>
          <a:graphicData uri="http://schemas.openxmlformats.org/drawingml/2006/table">
            <a:tbl>
              <a:tblPr firstRow="1" bandRow="1">
                <a:tableStyleId>{3B4B98B0-60AC-42C2-AFA5-B58CD77FA1E5}</a:tableStyleId>
              </a:tblPr>
              <a:tblGrid>
                <a:gridCol w="7643866"/>
              </a:tblGrid>
              <a:tr h="729151">
                <a:tc>
                  <a:txBody>
                    <a:bodyPr/>
                    <a:lstStyle/>
                    <a:p>
                      <a:r>
                        <a:rPr lang="ru-RU" sz="2800" dirty="0" smtClean="0">
                          <a:solidFill>
                            <a:schemeClr val="accent2">
                              <a:lumMod val="40000"/>
                              <a:lumOff val="60000"/>
                            </a:schemeClr>
                          </a:solidFill>
                        </a:rPr>
                        <a:t>Преимущества</a:t>
                      </a:r>
                      <a:r>
                        <a:rPr lang="ru-RU" sz="2800" baseline="0" dirty="0" smtClean="0">
                          <a:solidFill>
                            <a:schemeClr val="accent2">
                              <a:lumMod val="40000"/>
                              <a:lumOff val="60000"/>
                            </a:schemeClr>
                          </a:solidFill>
                        </a:rPr>
                        <a:t> использования</a:t>
                      </a:r>
                      <a:endParaRPr lang="ru-RU" sz="2800" dirty="0">
                        <a:solidFill>
                          <a:schemeClr val="accent2">
                            <a:lumMod val="40000"/>
                            <a:lumOff val="60000"/>
                          </a:schemeClr>
                        </a:solidFill>
                      </a:endParaRPr>
                    </a:p>
                  </a:txBody>
                  <a:tcPr/>
                </a:tc>
              </a:tr>
              <a:tr h="729151">
                <a:tc>
                  <a:txBody>
                    <a:bodyPr/>
                    <a:lstStyle/>
                    <a:p>
                      <a:r>
                        <a:rPr lang="en-US" b="1" smtClean="0"/>
                        <a:t>+ </a:t>
                      </a:r>
                      <a:r>
                        <a:rPr lang="ru-RU" b="1" dirty="0" smtClean="0"/>
                        <a:t>Пользователи работают</a:t>
                      </a:r>
                      <a:r>
                        <a:rPr lang="ru-RU" b="1" baseline="0" dirty="0" smtClean="0"/>
                        <a:t> с одним логином и паролем на всех системах</a:t>
                      </a:r>
                      <a:endParaRPr lang="ru-RU" b="1" dirty="0"/>
                    </a:p>
                  </a:txBody>
                  <a:tcPr/>
                </a:tc>
              </a:tr>
              <a:tr h="729151">
                <a:tc>
                  <a:txBody>
                    <a:bodyPr/>
                    <a:lstStyle/>
                    <a:p>
                      <a:r>
                        <a:rPr lang="en-US" b="1" smtClean="0"/>
                        <a:t>+ </a:t>
                      </a:r>
                      <a:r>
                        <a:rPr lang="ru-RU" b="1" dirty="0" smtClean="0"/>
                        <a:t>Администраторы создают одну учетную запись в </a:t>
                      </a:r>
                      <a:r>
                        <a:rPr lang="en-US" b="1" smtClean="0"/>
                        <a:t>AD</a:t>
                      </a:r>
                      <a:endParaRPr lang="ru-RU" b="1" dirty="0"/>
                    </a:p>
                  </a:txBody>
                  <a:tcPr/>
                </a:tc>
              </a:tr>
              <a:tr h="630365">
                <a:tc>
                  <a:txBody>
                    <a:bodyPr/>
                    <a:lstStyle/>
                    <a:p>
                      <a:r>
                        <a:rPr lang="en-US" b="1" smtClean="0"/>
                        <a:t>+ </a:t>
                      </a:r>
                      <a:r>
                        <a:rPr lang="ru-RU" b="1" dirty="0" smtClean="0"/>
                        <a:t>Блокировка</a:t>
                      </a:r>
                      <a:r>
                        <a:rPr lang="ru-RU" b="1" baseline="0" dirty="0" smtClean="0"/>
                        <a:t> учетной записи в </a:t>
                      </a:r>
                      <a:r>
                        <a:rPr lang="en-US" b="1" baseline="0" smtClean="0"/>
                        <a:t>AD</a:t>
                      </a:r>
                      <a:endParaRPr lang="ru-RU" b="1" dirty="0"/>
                    </a:p>
                  </a:txBody>
                  <a:tcPr/>
                </a:tc>
              </a:tr>
              <a:tr h="729151">
                <a:tc>
                  <a:txBody>
                    <a:bodyPr/>
                    <a:lstStyle/>
                    <a:p>
                      <a:r>
                        <a:rPr lang="en-US" b="1" smtClean="0"/>
                        <a:t>+ </a:t>
                      </a:r>
                      <a:r>
                        <a:rPr lang="ru-RU" b="1" dirty="0" smtClean="0"/>
                        <a:t>Политики паролей наследуются из </a:t>
                      </a:r>
                      <a:r>
                        <a:rPr lang="en-US" b="1" smtClean="0"/>
                        <a:t>AD</a:t>
                      </a:r>
                      <a:endParaRPr lang="ru-RU" b="1" dirty="0"/>
                    </a:p>
                  </a:txBody>
                  <a:tcPr/>
                </a:tc>
              </a:tr>
              <a:tr h="729151">
                <a:tc>
                  <a:txBody>
                    <a:bodyPr/>
                    <a:lstStyle/>
                    <a:p>
                      <a:r>
                        <a:rPr lang="en-US" b="1" smtClean="0"/>
                        <a:t>+ </a:t>
                      </a:r>
                      <a:r>
                        <a:rPr lang="ru-RU" b="1" dirty="0" smtClean="0"/>
                        <a:t>Не</a:t>
                      </a:r>
                      <a:r>
                        <a:rPr lang="ru-RU" b="1" baseline="0" dirty="0" smtClean="0"/>
                        <a:t> требуется изменений на контроллерах домена</a:t>
                      </a:r>
                      <a:endParaRPr lang="ru-RU" b="1"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ru-RU" sz="3600" dirty="0" smtClean="0"/>
              <a:t>Установка: Ставим нужные компоненты	</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722313" y="1905000"/>
            <a:ext cx="8040688" cy="3176254"/>
          </a:xfrm>
        </p:spPr>
        <p:txBody>
          <a:bodyPr/>
          <a:lstStyle/>
          <a:p>
            <a:pPr>
              <a:buNone/>
            </a:pPr>
            <a:r>
              <a:rPr lang="en-US" sz="2400" smtClean="0"/>
              <a:t>yum install krb5-libs</a:t>
            </a:r>
            <a:endParaRPr lang="ru-RU" sz="2400" dirty="0" smtClean="0"/>
          </a:p>
          <a:p>
            <a:r>
              <a:rPr lang="en-US" sz="2400" smtClean="0"/>
              <a:t>yum install pam_krb5</a:t>
            </a:r>
          </a:p>
          <a:p>
            <a:r>
              <a:rPr lang="en-US" sz="2400" smtClean="0"/>
              <a:t>yum install krb5-workstation</a:t>
            </a:r>
          </a:p>
          <a:p>
            <a:r>
              <a:rPr lang="en-US" sz="2400" smtClean="0"/>
              <a:t>yum install samba-client</a:t>
            </a:r>
          </a:p>
          <a:p>
            <a:r>
              <a:rPr lang="en-US" sz="2400" smtClean="0"/>
              <a:t>yum install samba-common</a:t>
            </a:r>
            <a:endParaRPr lang="ru-RU" sz="2400" dirty="0" smtClean="0"/>
          </a:p>
          <a:p>
            <a:r>
              <a:rPr lang="en-US" sz="2400" smtClean="0"/>
              <a:t>yum install samba</a:t>
            </a:r>
            <a:endParaRPr lang="ru-RU" sz="2400" dirty="0" smtClean="0">
              <a:ea typeface="Tahoma" pitchFamily="34" charset="0"/>
            </a:endParaRPr>
          </a:p>
          <a:p>
            <a:pPr>
              <a:buNone/>
            </a:pPr>
            <a:endParaRPr lang="ru-RU" sz="2400" dirty="0" smtClean="0"/>
          </a:p>
          <a:p>
            <a:pPr>
              <a:buNone/>
            </a:pPr>
            <a:endParaRPr lang="ru-RU" sz="2400" dirty="0" smtClean="0"/>
          </a:p>
        </p:txBody>
      </p:sp>
      <p:sp>
        <p:nvSpPr>
          <p:cNvPr id="8" name="TextBox 7"/>
          <p:cNvSpPr txBox="1"/>
          <p:nvPr/>
        </p:nvSpPr>
        <p:spPr>
          <a:xfrm>
            <a:off x="428596" y="4857760"/>
            <a:ext cx="7500990" cy="923330"/>
          </a:xfrm>
          <a:prstGeom prst="rect">
            <a:avLst/>
          </a:prstGeom>
          <a:noFill/>
        </p:spPr>
        <p:txBody>
          <a:bodyPr wrap="square" rtlCol="0">
            <a:spAutoFit/>
          </a:bodyPr>
          <a:lstStyle/>
          <a:p>
            <a:r>
              <a:rPr lang="en-US" b="1" smtClean="0">
                <a:solidFill>
                  <a:schemeClr val="tx2">
                    <a:lumMod val="60000"/>
                    <a:lumOff val="40000"/>
                  </a:schemeClr>
                </a:solidFill>
                <a:latin typeface="Courier New" pitchFamily="49" charset="0"/>
                <a:cs typeface="Courier New" pitchFamily="49" charset="0"/>
              </a:rPr>
              <a:t># </a:t>
            </a:r>
            <a:r>
              <a:rPr lang="ru-RU" b="1" dirty="0" smtClean="0">
                <a:solidFill>
                  <a:schemeClr val="tx2">
                    <a:lumMod val="60000"/>
                    <a:lumOff val="40000"/>
                  </a:schemeClr>
                </a:solidFill>
                <a:latin typeface="Courier New" pitchFamily="49" charset="0"/>
                <a:cs typeface="Courier New" pitchFamily="49" charset="0"/>
              </a:rPr>
              <a:t>Большинство перечисленных компонентов </a:t>
            </a:r>
            <a:endParaRPr lang="en-US" b="1" smtClean="0">
              <a:solidFill>
                <a:schemeClr val="tx2">
                  <a:lumMod val="60000"/>
                  <a:lumOff val="40000"/>
                </a:schemeClr>
              </a:solidFill>
              <a:latin typeface="Courier New" pitchFamily="49" charset="0"/>
              <a:cs typeface="Courier New" pitchFamily="49" charset="0"/>
            </a:endParaRPr>
          </a:p>
          <a:p>
            <a:r>
              <a:rPr lang="en-US" b="1" smtClean="0">
                <a:solidFill>
                  <a:schemeClr val="tx2">
                    <a:lumMod val="60000"/>
                    <a:lumOff val="40000"/>
                  </a:schemeClr>
                </a:solidFill>
                <a:latin typeface="Courier New" pitchFamily="49" charset="0"/>
                <a:cs typeface="Courier New" pitchFamily="49" charset="0"/>
              </a:rPr>
              <a:t># </a:t>
            </a:r>
            <a:r>
              <a:rPr lang="ru-RU" b="1" dirty="0" smtClean="0">
                <a:solidFill>
                  <a:schemeClr val="tx2">
                    <a:lumMod val="60000"/>
                    <a:lumOff val="40000"/>
                  </a:schemeClr>
                </a:solidFill>
                <a:latin typeface="Courier New" pitchFamily="49" charset="0"/>
                <a:cs typeface="Courier New" pitchFamily="49" charset="0"/>
              </a:rPr>
              <a:t>устанавливаются по умолчанию во многих </a:t>
            </a:r>
            <a:r>
              <a:rPr lang="en-US" b="1" smtClean="0">
                <a:solidFill>
                  <a:schemeClr val="tx2">
                    <a:lumMod val="60000"/>
                    <a:lumOff val="40000"/>
                  </a:schemeClr>
                </a:solidFill>
                <a:latin typeface="Courier New" pitchFamily="49" charset="0"/>
                <a:cs typeface="Courier New" pitchFamily="49" charset="0"/>
              </a:rPr>
              <a:t>Linux-</a:t>
            </a:r>
          </a:p>
          <a:p>
            <a:r>
              <a:rPr lang="en-US" b="1" smtClean="0">
                <a:solidFill>
                  <a:schemeClr val="tx2">
                    <a:lumMod val="60000"/>
                    <a:lumOff val="40000"/>
                  </a:schemeClr>
                </a:solidFill>
                <a:latin typeface="Courier New" pitchFamily="49" charset="0"/>
                <a:cs typeface="Courier New" pitchFamily="49" charset="0"/>
              </a:rPr>
              <a:t># </a:t>
            </a:r>
            <a:r>
              <a:rPr lang="ru-RU" b="1" dirty="0" smtClean="0">
                <a:solidFill>
                  <a:schemeClr val="tx2">
                    <a:lumMod val="60000"/>
                    <a:lumOff val="40000"/>
                  </a:schemeClr>
                </a:solidFill>
                <a:latin typeface="Courier New" pitchFamily="49" charset="0"/>
                <a:cs typeface="Courier New" pitchFamily="49" charset="0"/>
              </a:rPr>
              <a:t>дистрибутивах</a:t>
            </a:r>
            <a:endParaRPr lang="ru-RU" b="1" dirty="0">
              <a:solidFill>
                <a:schemeClr val="tx2">
                  <a:lumMod val="60000"/>
                  <a:lumOff val="40000"/>
                </a:schemeClr>
              </a:solidFill>
              <a:latin typeface="Courier New" pitchFamily="49" charset="0"/>
              <a:cs typeface="Courier New" pitchFamily="49" charset="0"/>
            </a:endParaRPr>
          </a:p>
        </p:txBody>
      </p:sp>
      <p:pic>
        <p:nvPicPr>
          <p:cNvPr id="9" name="Picture 2" descr="C:\Users\fred\AppData\Local\Microsoft\Windows\Temporary Internet Files\Content.IE5\5XAPDYKF\MCj03000530000[1].wmf"/>
          <p:cNvPicPr>
            <a:picLocks noChangeAspect="1" noChangeArrowheads="1"/>
          </p:cNvPicPr>
          <p:nvPr/>
        </p:nvPicPr>
        <p:blipFill>
          <a:blip r:embed="rId3" cstate="print"/>
          <a:srcRect/>
          <a:stretch>
            <a:fillRect/>
          </a:stretch>
        </p:blipFill>
        <p:spPr bwMode="auto">
          <a:xfrm>
            <a:off x="7858148" y="6000768"/>
            <a:ext cx="855541" cy="500070"/>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ru-RU" sz="3200" dirty="0" smtClean="0"/>
              <a:t>Установка: Настраиваем распознавани</a:t>
            </a:r>
            <a:r>
              <a:rPr lang="ru-RU" sz="3200" dirty="0"/>
              <a:t>е</a:t>
            </a:r>
            <a:r>
              <a:rPr lang="ru-RU" sz="3200" dirty="0" smtClean="0"/>
              <a:t> имен</a:t>
            </a:r>
            <a:r>
              <a:rPr lang="ru-RU" sz="3600" dirty="0" smtClean="0"/>
              <a:t>	</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1905000"/>
            <a:ext cx="8715436" cy="3662541"/>
          </a:xfrm>
        </p:spPr>
        <p:txBody>
          <a:bodyPr/>
          <a:lstStyle/>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редактируем </a:t>
            </a:r>
            <a:r>
              <a:rPr lang="en-US" sz="2000" smtClean="0">
                <a:solidFill>
                  <a:schemeClr val="tx2">
                    <a:lumMod val="60000"/>
                    <a:lumOff val="40000"/>
                  </a:schemeClr>
                </a:solidFill>
              </a:rPr>
              <a:t>/etc/hosts</a:t>
            </a:r>
            <a:endParaRPr lang="ru-RU" sz="2000" dirty="0" smtClean="0">
              <a:solidFill>
                <a:schemeClr val="tx2">
                  <a:lumMod val="60000"/>
                  <a:lumOff val="40000"/>
                </a:schemeClr>
              </a:solidFill>
            </a:endParaRPr>
          </a:p>
          <a:p>
            <a:r>
              <a:rPr lang="en-US" sz="2000" smtClean="0"/>
              <a:t>10.1.1.1	dc01 dc01.</a:t>
            </a:r>
            <a:r>
              <a:rPr lang="en-US" sz="2000" smtClean="0">
                <a:solidFill>
                  <a:srgbClr val="FF0000"/>
                </a:solidFill>
              </a:rPr>
              <a:t>mydomain.com</a:t>
            </a:r>
            <a:r>
              <a:rPr lang="ru-RU" sz="2000" dirty="0" smtClean="0"/>
              <a:t>	</a:t>
            </a:r>
            <a:r>
              <a:rPr lang="en-US" sz="2000" smtClean="0">
                <a:solidFill>
                  <a:schemeClr val="tx2">
                    <a:lumMod val="60000"/>
                    <a:lumOff val="40000"/>
                  </a:schemeClr>
                </a:solidFill>
              </a:rPr>
              <a:t># </a:t>
            </a:r>
            <a:r>
              <a:rPr lang="ru-RU" sz="2000" dirty="0" smtClean="0">
                <a:solidFill>
                  <a:schemeClr val="tx2">
                    <a:lumMod val="60000"/>
                    <a:lumOff val="40000"/>
                  </a:schemeClr>
                </a:solidFill>
              </a:rPr>
              <a:t>контроллер домена</a:t>
            </a:r>
            <a:endParaRPr lang="en-US" sz="2000" smtClean="0">
              <a:solidFill>
                <a:schemeClr val="tx2">
                  <a:lumMod val="60000"/>
                  <a:lumOff val="40000"/>
                </a:schemeClr>
              </a:solidFill>
            </a:endParaRPr>
          </a:p>
          <a:p>
            <a:r>
              <a:rPr lang="en-US" sz="2000" smtClean="0"/>
              <a:t>127.1.0.1	lx01 lx01.</a:t>
            </a:r>
            <a:r>
              <a:rPr lang="en-US" sz="2000" smtClean="0">
                <a:solidFill>
                  <a:srgbClr val="FF0000"/>
                </a:solidFill>
              </a:rPr>
              <a:t>mydomain.com</a:t>
            </a:r>
            <a:r>
              <a:rPr lang="ru-RU" sz="2000" dirty="0" smtClean="0"/>
              <a:t>	</a:t>
            </a:r>
            <a:r>
              <a:rPr lang="en-US" sz="2000" smtClean="0">
                <a:solidFill>
                  <a:schemeClr val="tx2">
                    <a:lumMod val="60000"/>
                    <a:lumOff val="40000"/>
                  </a:schemeClr>
                </a:solidFill>
              </a:rPr>
              <a:t># </a:t>
            </a:r>
            <a:r>
              <a:rPr lang="ru-RU" sz="2000" dirty="0" smtClean="0">
                <a:solidFill>
                  <a:schemeClr val="tx2">
                    <a:lumMod val="60000"/>
                    <a:lumOff val="40000"/>
                  </a:schemeClr>
                </a:solidFill>
              </a:rPr>
              <a:t>данный </a:t>
            </a:r>
            <a:r>
              <a:rPr lang="en-US" sz="2000" smtClean="0">
                <a:solidFill>
                  <a:schemeClr val="tx2">
                    <a:lumMod val="60000"/>
                    <a:lumOff val="40000"/>
                  </a:schemeClr>
                </a:solidFill>
              </a:rPr>
              <a:t>linux </a:t>
            </a:r>
            <a:r>
              <a:rPr lang="ru-RU" sz="2000" dirty="0" smtClean="0">
                <a:solidFill>
                  <a:schemeClr val="tx2">
                    <a:lumMod val="60000"/>
                    <a:lumOff val="40000"/>
                  </a:schemeClr>
                </a:solidFill>
              </a:rPr>
              <a:t>хост</a:t>
            </a:r>
            <a:endParaRPr lang="en-US" sz="2000" smtClean="0">
              <a:solidFill>
                <a:schemeClr val="tx2">
                  <a:lumMod val="60000"/>
                  <a:lumOff val="40000"/>
                </a:schemeClr>
              </a:solidFill>
            </a:endParaRPr>
          </a:p>
          <a:p>
            <a:r>
              <a:rPr lang="en-US" sz="2000" smtClean="0"/>
              <a:t>10.1.1.2	lx01 lx01.</a:t>
            </a:r>
            <a:r>
              <a:rPr lang="en-US" sz="2000" smtClean="0">
                <a:solidFill>
                  <a:srgbClr val="FF0000"/>
                </a:solidFill>
              </a:rPr>
              <a:t>mydomain.com</a:t>
            </a:r>
            <a:r>
              <a:rPr lang="ru-RU" sz="2000" dirty="0" smtClean="0"/>
              <a:t>	</a:t>
            </a:r>
            <a:r>
              <a:rPr lang="en-US" sz="2000" smtClean="0">
                <a:solidFill>
                  <a:schemeClr val="tx2">
                    <a:lumMod val="60000"/>
                    <a:lumOff val="40000"/>
                  </a:schemeClr>
                </a:solidFill>
              </a:rPr>
              <a:t># </a:t>
            </a:r>
            <a:r>
              <a:rPr lang="ru-RU" sz="2000" dirty="0" smtClean="0">
                <a:solidFill>
                  <a:schemeClr val="tx2">
                    <a:lumMod val="60000"/>
                    <a:lumOff val="40000"/>
                  </a:schemeClr>
                </a:solidFill>
              </a:rPr>
              <a:t>данный </a:t>
            </a:r>
            <a:r>
              <a:rPr lang="en-US" sz="2000" smtClean="0">
                <a:solidFill>
                  <a:schemeClr val="tx2">
                    <a:lumMod val="60000"/>
                    <a:lumOff val="40000"/>
                  </a:schemeClr>
                </a:solidFill>
              </a:rPr>
              <a:t>linux </a:t>
            </a:r>
            <a:r>
              <a:rPr lang="ru-RU" sz="2000" dirty="0" smtClean="0">
                <a:solidFill>
                  <a:schemeClr val="tx2">
                    <a:lumMod val="60000"/>
                    <a:lumOff val="40000"/>
                  </a:schemeClr>
                </a:solidFill>
              </a:rPr>
              <a:t>хост</a:t>
            </a:r>
            <a:endParaRPr lang="en-US" sz="2000" smtClean="0">
              <a:solidFill>
                <a:schemeClr val="tx2">
                  <a:lumMod val="60000"/>
                  <a:lumOff val="40000"/>
                </a:schemeClr>
              </a:solidFill>
            </a:endParaRPr>
          </a:p>
          <a:p>
            <a:endParaRPr lang="en-US" sz="2000" smtClean="0"/>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редактируем </a:t>
            </a:r>
            <a:r>
              <a:rPr lang="en-US" sz="2000" smtClean="0">
                <a:solidFill>
                  <a:schemeClr val="tx2">
                    <a:lumMod val="60000"/>
                    <a:lumOff val="40000"/>
                  </a:schemeClr>
                </a:solidFill>
              </a:rPr>
              <a:t>/etc/resolv.conf</a:t>
            </a:r>
          </a:p>
          <a:p>
            <a:pPr>
              <a:buNone/>
            </a:pPr>
            <a:r>
              <a:rPr lang="en-US" sz="2000" smtClean="0"/>
              <a:t>search </a:t>
            </a:r>
            <a:r>
              <a:rPr lang="en-US" sz="2000" smtClean="0">
                <a:solidFill>
                  <a:srgbClr val="FF0000"/>
                </a:solidFill>
              </a:rPr>
              <a:t>mydomain.com</a:t>
            </a:r>
            <a:r>
              <a:rPr lang="en-US" sz="2000" smtClean="0"/>
              <a:t>	</a:t>
            </a:r>
            <a:r>
              <a:rPr lang="en-US" sz="2000" smtClean="0">
                <a:solidFill>
                  <a:schemeClr val="tx2">
                    <a:lumMod val="60000"/>
                    <a:lumOff val="40000"/>
                  </a:schemeClr>
                </a:solidFill>
              </a:rPr>
              <a:t># </a:t>
            </a:r>
            <a:r>
              <a:rPr lang="ru-RU" sz="2000" dirty="0" smtClean="0">
                <a:solidFill>
                  <a:schemeClr val="tx2">
                    <a:lumMod val="60000"/>
                    <a:lumOff val="40000"/>
                  </a:schemeClr>
                </a:solidFill>
              </a:rPr>
              <a:t>подставляемый доменный суффикс</a:t>
            </a:r>
            <a:endParaRPr lang="en-US" sz="2000" smtClean="0">
              <a:solidFill>
                <a:schemeClr val="tx2">
                  <a:lumMod val="60000"/>
                  <a:lumOff val="40000"/>
                </a:schemeClr>
              </a:solidFill>
            </a:endParaRPr>
          </a:p>
          <a:p>
            <a:pPr>
              <a:buNone/>
            </a:pPr>
            <a:r>
              <a:rPr lang="en-US" sz="2000" smtClean="0"/>
              <a:t>nameserver 10.1.1.1	</a:t>
            </a:r>
            <a:r>
              <a:rPr lang="en-US" sz="2000" smtClean="0">
                <a:solidFill>
                  <a:schemeClr val="tx2">
                    <a:lumMod val="60000"/>
                    <a:lumOff val="40000"/>
                  </a:schemeClr>
                </a:solidFill>
              </a:rPr>
              <a:t>#</a:t>
            </a:r>
            <a:r>
              <a:rPr lang="ru-RU" sz="2000" dirty="0" smtClean="0">
                <a:solidFill>
                  <a:schemeClr val="tx2">
                    <a:lumMod val="60000"/>
                    <a:lumOff val="40000"/>
                  </a:schemeClr>
                </a:solidFill>
              </a:rPr>
              <a:t> ссылаемся на контроллер домена</a:t>
            </a:r>
          </a:p>
          <a:p>
            <a:pPr>
              <a:buNone/>
            </a:pPr>
            <a:r>
              <a:rPr lang="en-US" sz="2000" smtClean="0"/>
              <a:t>nameserver 8.8.8.8	</a:t>
            </a:r>
            <a:r>
              <a:rPr lang="en-US" sz="2000" smtClean="0">
                <a:solidFill>
                  <a:schemeClr val="tx2">
                    <a:lumMod val="60000"/>
                    <a:lumOff val="40000"/>
                  </a:schemeClr>
                </a:solidFill>
              </a:rPr>
              <a:t># </a:t>
            </a:r>
            <a:r>
              <a:rPr lang="ru-RU" sz="2000" dirty="0" smtClean="0">
                <a:solidFill>
                  <a:schemeClr val="tx2">
                    <a:lumMod val="60000"/>
                    <a:lumOff val="40000"/>
                  </a:schemeClr>
                </a:solidFill>
              </a:rPr>
              <a:t>альтернативный </a:t>
            </a:r>
            <a:r>
              <a:rPr lang="en-US" sz="2000" smtClean="0">
                <a:solidFill>
                  <a:schemeClr val="tx2">
                    <a:lumMod val="60000"/>
                    <a:lumOff val="40000"/>
                  </a:schemeClr>
                </a:solidFill>
              </a:rPr>
              <a:t>DNS </a:t>
            </a:r>
            <a:endParaRPr lang="ru-RU" sz="2000" dirty="0" smtClean="0">
              <a:solidFill>
                <a:schemeClr val="tx2">
                  <a:lumMod val="60000"/>
                  <a:lumOff val="40000"/>
                </a:schemeClr>
              </a:solidFill>
            </a:endParaRPr>
          </a:p>
          <a:p>
            <a:pPr>
              <a:buNone/>
            </a:pPr>
            <a:r>
              <a:rPr lang="ru-RU" sz="2000" dirty="0" smtClean="0"/>
              <a:t>				</a:t>
            </a:r>
            <a:r>
              <a:rPr lang="en-US" sz="2000" smtClean="0">
                <a:solidFill>
                  <a:schemeClr val="tx2">
                    <a:lumMod val="60000"/>
                    <a:lumOff val="40000"/>
                  </a:schemeClr>
                </a:solidFill>
              </a:rPr>
              <a:t># (</a:t>
            </a:r>
            <a:r>
              <a:rPr lang="ru-RU" sz="2000" dirty="0" smtClean="0">
                <a:solidFill>
                  <a:schemeClr val="tx2">
                    <a:lumMod val="60000"/>
                    <a:lumOff val="40000"/>
                  </a:schemeClr>
                </a:solidFill>
              </a:rPr>
              <a:t>необязательно)</a:t>
            </a:r>
          </a:p>
          <a:p>
            <a:pPr>
              <a:buNone/>
            </a:pPr>
            <a:endParaRPr lang="ru-RU" sz="2000" dirty="0" smtClean="0"/>
          </a:p>
        </p:txBody>
      </p:sp>
      <p:pic>
        <p:nvPicPr>
          <p:cNvPr id="5" name="Рисунок 4" descr="800px-DNS-names-ru.svg.png"/>
          <p:cNvPicPr>
            <a:picLocks noChangeAspect="1"/>
          </p:cNvPicPr>
          <p:nvPr/>
        </p:nvPicPr>
        <p:blipFill>
          <a:blip r:embed="rId3" cstate="print"/>
          <a:stretch>
            <a:fillRect/>
          </a:stretch>
        </p:blipFill>
        <p:spPr>
          <a:xfrm>
            <a:off x="7143768" y="5579998"/>
            <a:ext cx="1738298" cy="964756"/>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ru-RU" sz="3200" dirty="0" smtClean="0"/>
              <a:t>Установка: Настраиваем распознавани</a:t>
            </a:r>
            <a:r>
              <a:rPr lang="ru-RU" sz="3200" dirty="0"/>
              <a:t>е</a:t>
            </a:r>
            <a:r>
              <a:rPr lang="ru-RU" sz="3200" dirty="0" smtClean="0"/>
              <a:t> имен</a:t>
            </a:r>
            <a:r>
              <a:rPr lang="ru-RU" sz="3600" dirty="0" smtClean="0"/>
              <a:t>	</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1905000"/>
            <a:ext cx="8715436" cy="4001095"/>
          </a:xfrm>
        </p:spPr>
        <p:txBody>
          <a:bodyPr/>
          <a:lstStyle/>
          <a:p>
            <a:pPr>
              <a:buNone/>
            </a:pPr>
            <a:endParaRPr lang="en-US" sz="2000" smtClean="0">
              <a:solidFill>
                <a:schemeClr val="tx2">
                  <a:lumMod val="60000"/>
                  <a:lumOff val="40000"/>
                </a:schemeClr>
              </a:solidFill>
            </a:endParaRPr>
          </a:p>
          <a:p>
            <a:pPr>
              <a:buNone/>
            </a:pPr>
            <a:endParaRPr lang="en-US" sz="2000" smtClean="0">
              <a:solidFill>
                <a:schemeClr val="tx2">
                  <a:lumMod val="60000"/>
                  <a:lumOff val="40000"/>
                </a:schemeClr>
              </a:solidFill>
            </a:endParaRPr>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редактируем </a:t>
            </a:r>
            <a:r>
              <a:rPr lang="en-US" sz="2000" smtClean="0">
                <a:solidFill>
                  <a:schemeClr val="tx2">
                    <a:lumMod val="60000"/>
                    <a:lumOff val="40000"/>
                  </a:schemeClr>
                </a:solidFill>
              </a:rPr>
              <a:t>/etc/sysconfig/network</a:t>
            </a:r>
            <a:endParaRPr lang="ru-RU" sz="2000" dirty="0" smtClean="0">
              <a:solidFill>
                <a:schemeClr val="tx2">
                  <a:lumMod val="60000"/>
                  <a:lumOff val="40000"/>
                </a:schemeClr>
              </a:solidFill>
            </a:endParaRPr>
          </a:p>
          <a:p>
            <a:r>
              <a:rPr lang="en-US" sz="2000" smtClean="0"/>
              <a:t>...</a:t>
            </a:r>
          </a:p>
          <a:p>
            <a:r>
              <a:rPr lang="en-US" sz="2000" smtClean="0"/>
              <a:t>hostname lx01.mydomain.com	</a:t>
            </a:r>
            <a:r>
              <a:rPr lang="en-US" sz="2000" smtClean="0">
                <a:solidFill>
                  <a:schemeClr val="tx2">
                    <a:lumMod val="60000"/>
                    <a:lumOff val="40000"/>
                  </a:schemeClr>
                </a:solidFill>
              </a:rPr>
              <a:t># </a:t>
            </a:r>
            <a:r>
              <a:rPr lang="ru-RU" sz="2000" dirty="0" smtClean="0">
                <a:solidFill>
                  <a:schemeClr val="tx2">
                    <a:lumMod val="60000"/>
                    <a:lumOff val="40000"/>
                  </a:schemeClr>
                </a:solidFill>
              </a:rPr>
              <a:t>задаем </a:t>
            </a:r>
            <a:r>
              <a:rPr lang="en-US" sz="2000" smtClean="0">
                <a:solidFill>
                  <a:schemeClr val="tx2">
                    <a:lumMod val="60000"/>
                    <a:lumOff val="40000"/>
                  </a:schemeClr>
                </a:solidFill>
              </a:rPr>
              <a:t>FQDN </a:t>
            </a:r>
            <a:r>
              <a:rPr lang="ru-RU" sz="2000" dirty="0" smtClean="0">
                <a:solidFill>
                  <a:schemeClr val="tx2">
                    <a:lumMod val="60000"/>
                    <a:lumOff val="40000"/>
                  </a:schemeClr>
                </a:solidFill>
              </a:rPr>
              <a:t>этого хоста</a:t>
            </a:r>
            <a:endParaRPr lang="en-US" sz="2000" smtClean="0">
              <a:solidFill>
                <a:schemeClr val="tx2">
                  <a:lumMod val="60000"/>
                  <a:lumOff val="40000"/>
                </a:schemeClr>
              </a:solidFill>
            </a:endParaRPr>
          </a:p>
          <a:p>
            <a:pPr>
              <a:buNone/>
            </a:pPr>
            <a:r>
              <a:rPr lang="en-US" sz="2000" smtClean="0"/>
              <a:t>...</a:t>
            </a:r>
          </a:p>
          <a:p>
            <a:pPr>
              <a:buNone/>
            </a:pPr>
            <a:endParaRPr lang="en-US" sz="2000" smtClean="0"/>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для проверки</a:t>
            </a:r>
          </a:p>
          <a:p>
            <a:pPr>
              <a:buNone/>
            </a:pPr>
            <a:r>
              <a:rPr lang="en-US" sz="2000" smtClean="0"/>
              <a:t>dig dc01.mydomain.com</a:t>
            </a:r>
          </a:p>
          <a:p>
            <a:pPr>
              <a:buNone/>
            </a:pPr>
            <a:r>
              <a:rPr lang="en-US" sz="2000" smtClean="0"/>
              <a:t>dig somehost.mydomain.com</a:t>
            </a:r>
          </a:p>
          <a:p>
            <a:pPr>
              <a:buNone/>
            </a:pPr>
            <a:r>
              <a:rPr lang="en-US" sz="2000" smtClean="0"/>
              <a:t>ping dc01</a:t>
            </a:r>
            <a:endParaRPr lang="ru-RU" sz="2000" dirty="0" smtClean="0"/>
          </a:p>
          <a:p>
            <a:pPr>
              <a:buNone/>
            </a:pPr>
            <a:endParaRPr lang="ru-RU" sz="2000" dirty="0" smtClean="0"/>
          </a:p>
        </p:txBody>
      </p:sp>
      <p:pic>
        <p:nvPicPr>
          <p:cNvPr id="5" name="Рисунок 4" descr="800px-DNS-names-ru.svg.png"/>
          <p:cNvPicPr>
            <a:picLocks noChangeAspect="1"/>
          </p:cNvPicPr>
          <p:nvPr/>
        </p:nvPicPr>
        <p:blipFill>
          <a:blip r:embed="rId3" cstate="print"/>
          <a:stretch>
            <a:fillRect/>
          </a:stretch>
        </p:blipFill>
        <p:spPr>
          <a:xfrm>
            <a:off x="7143768" y="5579998"/>
            <a:ext cx="1738298" cy="964756"/>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ru-RU" sz="3200" dirty="0" smtClean="0"/>
              <a:t>Установка: Настраиваем </a:t>
            </a:r>
            <a:r>
              <a:rPr lang="en-US" sz="3200" smtClean="0"/>
              <a:t>NTP</a:t>
            </a:r>
            <a:r>
              <a:rPr lang="ru-RU" sz="3600" dirty="0" smtClean="0"/>
              <a:t>	</a:t>
            </a:r>
            <a:r>
              <a:rPr lang="ru-RU" dirty="0" smtClean="0"/>
              <a:t/>
            </a:r>
            <a:br>
              <a:rPr lang="ru-RU" dirty="0" smtClean="0"/>
            </a:br>
            <a:endParaRPr lang="en-US" dirty="0">
              <a:solidFill>
                <a:schemeClr val="tx2"/>
              </a:solidFill>
            </a:endParaRPr>
          </a:p>
        </p:txBody>
      </p:sp>
      <p:sp>
        <p:nvSpPr>
          <p:cNvPr id="3" name="Text Placeholder 2"/>
          <p:cNvSpPr>
            <a:spLocks noGrp="1"/>
          </p:cNvSpPr>
          <p:nvPr>
            <p:ph type="body" sz="quarter" idx="10"/>
          </p:nvPr>
        </p:nvSpPr>
        <p:spPr>
          <a:xfrm>
            <a:off x="285720" y="1905000"/>
            <a:ext cx="8715436" cy="3662541"/>
          </a:xfrm>
        </p:spPr>
        <p:txBody>
          <a:bodyPr/>
          <a:lstStyle/>
          <a:p>
            <a:pPr>
              <a:buNone/>
            </a:pPr>
            <a:endParaRPr lang="en-US" sz="2000" smtClean="0">
              <a:solidFill>
                <a:schemeClr val="tx2">
                  <a:lumMod val="60000"/>
                  <a:lumOff val="40000"/>
                </a:schemeClr>
              </a:solidFill>
            </a:endParaRPr>
          </a:p>
          <a:p>
            <a:pPr>
              <a:buNone/>
            </a:pPr>
            <a:endParaRPr lang="en-US" sz="2000" smtClean="0">
              <a:solidFill>
                <a:schemeClr val="tx2">
                  <a:lumMod val="60000"/>
                  <a:lumOff val="40000"/>
                </a:schemeClr>
              </a:solidFill>
            </a:endParaRPr>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1. В качестве </a:t>
            </a:r>
            <a:r>
              <a:rPr lang="en-US" sz="2000" smtClean="0">
                <a:solidFill>
                  <a:schemeClr val="tx2">
                    <a:lumMod val="60000"/>
                    <a:lumOff val="40000"/>
                  </a:schemeClr>
                </a:solidFill>
              </a:rPr>
              <a:t>NTP</a:t>
            </a:r>
            <a:r>
              <a:rPr lang="ru-RU" sz="2000" dirty="0" smtClean="0">
                <a:solidFill>
                  <a:schemeClr val="tx2">
                    <a:lumMod val="60000"/>
                    <a:lumOff val="40000"/>
                  </a:schemeClr>
                </a:solidFill>
              </a:rPr>
              <a:t>-сервера указываем контроллер домена.</a:t>
            </a:r>
          </a:p>
          <a:p>
            <a:pPr>
              <a:buNone/>
            </a:pPr>
            <a:r>
              <a:rPr lang="en-US" sz="2000" smtClean="0">
                <a:solidFill>
                  <a:schemeClr val="tx2">
                    <a:lumMod val="60000"/>
                    <a:lumOff val="40000"/>
                  </a:schemeClr>
                </a:solidFill>
              </a:rPr>
              <a:t># 2. </a:t>
            </a:r>
            <a:r>
              <a:rPr lang="ru-RU" sz="2000" dirty="0" smtClean="0">
                <a:solidFill>
                  <a:schemeClr val="tx2">
                    <a:lumMod val="60000"/>
                    <a:lumOff val="40000"/>
                  </a:schemeClr>
                </a:solidFill>
              </a:rPr>
              <a:t>Настраиваем временную зону и прочие параметры.</a:t>
            </a:r>
          </a:p>
          <a:p>
            <a:pPr>
              <a:buNone/>
            </a:pPr>
            <a:endParaRPr lang="en-US" sz="2000" smtClean="0"/>
          </a:p>
          <a:p>
            <a:pPr>
              <a:buNone/>
            </a:pPr>
            <a:r>
              <a:rPr lang="en-US" sz="2000" smtClean="0"/>
              <a:t>system-config-time	</a:t>
            </a:r>
            <a:r>
              <a:rPr lang="en-US" sz="2000" smtClean="0">
                <a:solidFill>
                  <a:schemeClr val="tx2">
                    <a:lumMod val="60000"/>
                    <a:lumOff val="40000"/>
                  </a:schemeClr>
                </a:solidFill>
              </a:rPr>
              <a:t># </a:t>
            </a:r>
            <a:r>
              <a:rPr lang="ru-RU" sz="2000" dirty="0" smtClean="0">
                <a:solidFill>
                  <a:schemeClr val="tx2">
                    <a:lumMod val="60000"/>
                    <a:lumOff val="40000"/>
                  </a:schemeClr>
                </a:solidFill>
              </a:rPr>
              <a:t>Запускаем в графической среде</a:t>
            </a:r>
            <a:endParaRPr lang="en-US" sz="2000" smtClean="0">
              <a:solidFill>
                <a:schemeClr val="tx2">
                  <a:lumMod val="60000"/>
                  <a:lumOff val="40000"/>
                </a:schemeClr>
              </a:solidFill>
            </a:endParaRPr>
          </a:p>
          <a:p>
            <a:pPr>
              <a:buNone/>
            </a:pPr>
            <a:endParaRPr lang="en-US" sz="2000" smtClean="0"/>
          </a:p>
          <a:p>
            <a:pPr>
              <a:buNone/>
            </a:pPr>
            <a:r>
              <a:rPr lang="en-US" sz="2000" smtClean="0">
                <a:solidFill>
                  <a:schemeClr val="tx2">
                    <a:lumMod val="60000"/>
                    <a:lumOff val="40000"/>
                  </a:schemeClr>
                </a:solidFill>
              </a:rPr>
              <a:t># </a:t>
            </a:r>
            <a:r>
              <a:rPr lang="ru-RU" sz="2000" dirty="0" smtClean="0">
                <a:solidFill>
                  <a:schemeClr val="tx2">
                    <a:lumMod val="60000"/>
                    <a:lumOff val="40000"/>
                  </a:schemeClr>
                </a:solidFill>
              </a:rPr>
              <a:t>для проверки</a:t>
            </a:r>
          </a:p>
          <a:p>
            <a:pPr>
              <a:buNone/>
            </a:pPr>
            <a:endParaRPr lang="en-US" sz="2000" smtClean="0"/>
          </a:p>
          <a:p>
            <a:pPr>
              <a:buNone/>
            </a:pPr>
            <a:r>
              <a:rPr lang="en-US" sz="2000" smtClean="0"/>
              <a:t>date</a:t>
            </a:r>
            <a:endParaRPr lang="ru-RU" sz="2000" dirty="0" smtClean="0"/>
          </a:p>
          <a:p>
            <a:pPr>
              <a:buNone/>
            </a:pPr>
            <a:endParaRPr lang="ru-RU" sz="2000" dirty="0" smtClean="0"/>
          </a:p>
        </p:txBody>
      </p:sp>
      <p:pic>
        <p:nvPicPr>
          <p:cNvPr id="5" name="Picture 2" descr="C:\Users\fred\AppData\Local\Microsoft\Windows\Temporary Internet Files\Content.IE5\XTO1JXWT\MCj04415040000[1].png"/>
          <p:cNvPicPr>
            <a:picLocks noChangeAspect="1" noChangeArrowheads="1"/>
          </p:cNvPicPr>
          <p:nvPr/>
        </p:nvPicPr>
        <p:blipFill>
          <a:blip r:embed="rId3" cstate="print"/>
          <a:srcRect/>
          <a:stretch>
            <a:fillRect/>
          </a:stretch>
        </p:blipFill>
        <p:spPr bwMode="auto">
          <a:xfrm>
            <a:off x="8001024" y="5786454"/>
            <a:ext cx="722291" cy="722291"/>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resentation Template">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3AD331B6D24443BB04B6A836C1A1D7" ma:contentTypeVersion="0" ma:contentTypeDescription="Create a new document." ma:contentTypeScope="" ma:versionID="ffa42fe302145a084c4708f58a18b5b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F3FF1B6-8E68-4372-AE25-010FF376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605A6BB-8475-43C9-83DF-171F576FD0B1}">
  <ds:schemaRefs>
    <ds:schemaRef ds:uri="http://schemas.microsoft.com/sharepoint/v3/contenttype/forms"/>
  </ds:schemaRefs>
</ds:datastoreItem>
</file>

<file path=customXml/itemProps3.xml><?xml version="1.0" encoding="utf-8"?>
<ds:datastoreItem xmlns:ds="http://schemas.openxmlformats.org/officeDocument/2006/customXml" ds:itemID="{A4A5F058-8CF8-4CC7-9C09-498C38E902CE}">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4378</TotalTime>
  <Words>2809</Words>
  <Application>Microsoft Office PowerPoint</Application>
  <PresentationFormat>Экран (4:3)</PresentationFormat>
  <Paragraphs>303</Paragraphs>
  <Slides>26</Slides>
  <Notes>26</Notes>
  <HiddenSlides>0</HiddenSlides>
  <MMClips>0</MMClips>
  <ScaleCrop>false</ScaleCrop>
  <HeadingPairs>
    <vt:vector size="4" baseType="variant">
      <vt:variant>
        <vt:lpstr>Тема</vt:lpstr>
      </vt:variant>
      <vt:variant>
        <vt:i4>2</vt:i4>
      </vt:variant>
      <vt:variant>
        <vt:lpstr>Заголовки слайдов</vt:lpstr>
      </vt:variant>
      <vt:variant>
        <vt:i4>26</vt:i4>
      </vt:variant>
    </vt:vector>
  </HeadingPairs>
  <TitlesOfParts>
    <vt:vector size="28" baseType="lpstr">
      <vt:lpstr>Presentation Template</vt:lpstr>
      <vt:lpstr>White with Courier font for code slides</vt:lpstr>
      <vt:lpstr>Слайд 1</vt:lpstr>
      <vt:lpstr>Интеграция Linux с инфраструктурой предприятия на основе Active Directory (часть III)</vt:lpstr>
      <vt:lpstr>Слайд 3</vt:lpstr>
      <vt:lpstr>Содержание </vt:lpstr>
      <vt:lpstr>Samba + Kerberos </vt:lpstr>
      <vt:lpstr>Установка: Ставим нужные компоненты  </vt:lpstr>
      <vt:lpstr>Установка: Настраиваем распознавание имен  </vt:lpstr>
      <vt:lpstr>Установка: Настраиваем распознавание имен  </vt:lpstr>
      <vt:lpstr>Установка: Настраиваем NTP  </vt:lpstr>
      <vt:lpstr>Установка: Настраиваем Kerberos  </vt:lpstr>
      <vt:lpstr>Установка: Настраиваем Kerberos  </vt:lpstr>
      <vt:lpstr>Установка: Настраиваем Kerberos  </vt:lpstr>
      <vt:lpstr>Установка: Настраиваем порядок получения информации о пользователях, группах и т.д.  </vt:lpstr>
      <vt:lpstr>Установка: Определяем создание домашних каталогов   </vt:lpstr>
      <vt:lpstr>Установка: Настраиваем Samba </vt:lpstr>
      <vt:lpstr>Установка: Настраиваем Samba </vt:lpstr>
      <vt:lpstr>Установка: Настраиваем Samba </vt:lpstr>
      <vt:lpstr>Установка: Подключаемся к AD </vt:lpstr>
      <vt:lpstr>Установка: Подключаемся к AD </vt:lpstr>
      <vt:lpstr>Установка: Подключаемся к AD </vt:lpstr>
      <vt:lpstr>Установка: Проблемы </vt:lpstr>
      <vt:lpstr>Интеграция с помощью Samba и Kerberos</vt:lpstr>
      <vt:lpstr>Конфигурация стенда</vt:lpstr>
      <vt:lpstr>Полезные ресурсы </vt:lpstr>
      <vt:lpstr>Слайд 25</vt:lpstr>
      <vt:lpstr>Слайд 26</vt:lpstr>
    </vt:vector>
  </TitlesOfParts>
  <Manager>&lt;Content Manager Name Here&gt;</Manager>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&lt;Event Name Here&gt;</dc:subject>
  <dc:creator>***</dc:creator>
  <dc:description>Template:_x000d_
Formatting:_x000d_
Event Date:_x000d_
Event Location:_x000d_
Audience:</dc:description>
  <cp:lastModifiedBy>fred</cp:lastModifiedBy>
  <cp:revision>333</cp:revision>
  <dcterms:created xsi:type="dcterms:W3CDTF">2009-06-01T14:13:02Z</dcterms:created>
  <dcterms:modified xsi:type="dcterms:W3CDTF">2010-04-03T19:02:17Z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0x010100533AD331B6D24443BB04B6A836C1A1D7</vt:lpwstr>
  </property>
</Properties>
</file>